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3"/>
  </p:notesMasterIdLst>
  <p:sldIdLst>
    <p:sldId id="290" r:id="rId3"/>
    <p:sldId id="3170" r:id="rId4"/>
    <p:sldId id="301" r:id="rId5"/>
    <p:sldId id="3166" r:id="rId6"/>
    <p:sldId id="322" r:id="rId7"/>
    <p:sldId id="3185" r:id="rId8"/>
    <p:sldId id="3192" r:id="rId9"/>
    <p:sldId id="3193" r:id="rId10"/>
    <p:sldId id="3188" r:id="rId11"/>
    <p:sldId id="3189" r:id="rId12"/>
    <p:sldId id="3182" r:id="rId13"/>
    <p:sldId id="307" r:id="rId14"/>
    <p:sldId id="3178" r:id="rId15"/>
    <p:sldId id="3176" r:id="rId16"/>
    <p:sldId id="3177" r:id="rId17"/>
    <p:sldId id="317" r:id="rId18"/>
    <p:sldId id="315" r:id="rId19"/>
    <p:sldId id="316" r:id="rId20"/>
    <p:sldId id="3179" r:id="rId21"/>
    <p:sldId id="275" r:id="rId22"/>
  </p:sldIdLst>
  <p:sldSz cx="7772400" cy="10058400"/>
  <p:notesSz cx="7772400" cy="10058400"/>
  <p:defaultTextStyle>
    <a:defPPr>
      <a:defRPr lang="en-US"/>
    </a:defPPr>
    <a:lvl1pPr marL="0" algn="l" defTabSz="909619" rtl="0" eaLnBrk="1" latinLnBrk="0" hangingPunct="1">
      <a:defRPr sz="1790" kern="1200">
        <a:solidFill>
          <a:schemeClr val="tx1"/>
        </a:solidFill>
        <a:latin typeface="+mn-lt"/>
        <a:ea typeface="+mn-ea"/>
        <a:cs typeface="+mn-cs"/>
      </a:defRPr>
    </a:lvl1pPr>
    <a:lvl2pPr marL="454811" algn="l" defTabSz="909619" rtl="0" eaLnBrk="1" latinLnBrk="0" hangingPunct="1">
      <a:defRPr sz="1790" kern="1200">
        <a:solidFill>
          <a:schemeClr val="tx1"/>
        </a:solidFill>
        <a:latin typeface="+mn-lt"/>
        <a:ea typeface="+mn-ea"/>
        <a:cs typeface="+mn-cs"/>
      </a:defRPr>
    </a:lvl2pPr>
    <a:lvl3pPr marL="909619" algn="l" defTabSz="909619" rtl="0" eaLnBrk="1" latinLnBrk="0" hangingPunct="1">
      <a:defRPr sz="1790" kern="1200">
        <a:solidFill>
          <a:schemeClr val="tx1"/>
        </a:solidFill>
        <a:latin typeface="+mn-lt"/>
        <a:ea typeface="+mn-ea"/>
        <a:cs typeface="+mn-cs"/>
      </a:defRPr>
    </a:lvl3pPr>
    <a:lvl4pPr marL="1364428" algn="l" defTabSz="909619" rtl="0" eaLnBrk="1" latinLnBrk="0" hangingPunct="1">
      <a:defRPr sz="1790" kern="1200">
        <a:solidFill>
          <a:schemeClr val="tx1"/>
        </a:solidFill>
        <a:latin typeface="+mn-lt"/>
        <a:ea typeface="+mn-ea"/>
        <a:cs typeface="+mn-cs"/>
      </a:defRPr>
    </a:lvl4pPr>
    <a:lvl5pPr marL="1819238" algn="l" defTabSz="909619" rtl="0" eaLnBrk="1" latinLnBrk="0" hangingPunct="1">
      <a:defRPr sz="1790" kern="1200">
        <a:solidFill>
          <a:schemeClr val="tx1"/>
        </a:solidFill>
        <a:latin typeface="+mn-lt"/>
        <a:ea typeface="+mn-ea"/>
        <a:cs typeface="+mn-cs"/>
      </a:defRPr>
    </a:lvl5pPr>
    <a:lvl6pPr marL="2274047" algn="l" defTabSz="909619" rtl="0" eaLnBrk="1" latinLnBrk="0" hangingPunct="1">
      <a:defRPr sz="1790" kern="1200">
        <a:solidFill>
          <a:schemeClr val="tx1"/>
        </a:solidFill>
        <a:latin typeface="+mn-lt"/>
        <a:ea typeface="+mn-ea"/>
        <a:cs typeface="+mn-cs"/>
      </a:defRPr>
    </a:lvl6pPr>
    <a:lvl7pPr marL="2728856" algn="l" defTabSz="909619" rtl="0" eaLnBrk="1" latinLnBrk="0" hangingPunct="1">
      <a:defRPr sz="1790" kern="1200">
        <a:solidFill>
          <a:schemeClr val="tx1"/>
        </a:solidFill>
        <a:latin typeface="+mn-lt"/>
        <a:ea typeface="+mn-ea"/>
        <a:cs typeface="+mn-cs"/>
      </a:defRPr>
    </a:lvl7pPr>
    <a:lvl8pPr marL="3183667" algn="l" defTabSz="909619" rtl="0" eaLnBrk="1" latinLnBrk="0" hangingPunct="1">
      <a:defRPr sz="1790" kern="1200">
        <a:solidFill>
          <a:schemeClr val="tx1"/>
        </a:solidFill>
        <a:latin typeface="+mn-lt"/>
        <a:ea typeface="+mn-ea"/>
        <a:cs typeface="+mn-cs"/>
      </a:defRPr>
    </a:lvl8pPr>
    <a:lvl9pPr marL="3638476" algn="l" defTabSz="909619" rtl="0" eaLnBrk="1" latinLnBrk="0" hangingPunct="1">
      <a:defRPr sz="179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2" userDrawn="1">
          <p15:clr>
            <a:srgbClr val="A4A3A4"/>
          </p15:clr>
        </p15:guide>
        <p15:guide id="2" pos="4608" userDrawn="1">
          <p15:clr>
            <a:srgbClr val="A4A3A4"/>
          </p15:clr>
        </p15:guide>
        <p15:guide id="3" pos="144" userDrawn="1">
          <p15:clr>
            <a:srgbClr val="A4A3A4"/>
          </p15:clr>
        </p15:guide>
        <p15:guide id="4" pos="288" userDrawn="1">
          <p15:clr>
            <a:srgbClr val="A4A3A4"/>
          </p15:clr>
        </p15:guide>
        <p15:guide id="5" pos="576" userDrawn="1">
          <p15:clr>
            <a:srgbClr val="A4A3A4"/>
          </p15:clr>
        </p15:guide>
        <p15:guide id="6" pos="1536" userDrawn="1">
          <p15:clr>
            <a:srgbClr val="A4A3A4"/>
          </p15:clr>
        </p15:guide>
        <p15:guide id="7" orient="horz" pos="288" userDrawn="1">
          <p15:clr>
            <a:srgbClr val="A4A3A4"/>
          </p15:clr>
        </p15:guide>
        <p15:guide id="8" orient="horz" pos="4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ymy Idrovo-Gonzalez" initials="JI" lastIdx="10" clrIdx="0">
    <p:extLst>
      <p:ext uri="{19B8F6BF-5375-455C-9EA6-DF929625EA0E}">
        <p15:presenceInfo xmlns:p15="http://schemas.microsoft.com/office/powerpoint/2012/main" userId="fd5753afe29418f1" providerId="Windows Live"/>
      </p:ext>
    </p:extLst>
  </p:cmAuthor>
  <p:cmAuthor id="2" name="Caety James" initials="CJ" lastIdx="114" clrIdx="1">
    <p:extLst>
      <p:ext uri="{19B8F6BF-5375-455C-9EA6-DF929625EA0E}">
        <p15:presenceInfo xmlns:p15="http://schemas.microsoft.com/office/powerpoint/2012/main" userId="S::caety@keepingcurrentmatters.com::b6fa9b11-05f3-4d1a-86ee-89285bd8cf0f" providerId="AD"/>
      </p:ext>
    </p:extLst>
  </p:cmAuthor>
  <p:cmAuthor id="3" name="Kate Rezabek" initials="KR" lastIdx="58" clrIdx="2">
    <p:extLst>
      <p:ext uri="{19B8F6BF-5375-455C-9EA6-DF929625EA0E}">
        <p15:presenceInfo xmlns:p15="http://schemas.microsoft.com/office/powerpoint/2012/main" userId="S::kate@keepingcurrentmatters.com::c82c6c9b-0862-4e9b-b07e-8ec0e0a445f7" providerId="AD"/>
      </p:ext>
    </p:extLst>
  </p:cmAuthor>
  <p:cmAuthor id="4" name="Jeymy Gonzalez" initials="JG" lastIdx="9" clrIdx="3">
    <p:extLst>
      <p:ext uri="{19B8F6BF-5375-455C-9EA6-DF929625EA0E}">
        <p15:presenceInfo xmlns:p15="http://schemas.microsoft.com/office/powerpoint/2012/main" userId="Jeymy Gonzalez" providerId="None"/>
      </p:ext>
    </p:extLst>
  </p:cmAuthor>
  <p:cmAuthor id="5" name="Jeymy Idrovo" initials="JI" lastIdx="19" clrIdx="4">
    <p:extLst>
      <p:ext uri="{19B8F6BF-5375-455C-9EA6-DF929625EA0E}">
        <p15:presenceInfo xmlns:p15="http://schemas.microsoft.com/office/powerpoint/2012/main" userId="Jeymy Idr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75"/>
    <a:srgbClr val="00AEEF"/>
    <a:srgbClr val="03AE50"/>
    <a:srgbClr val="72C459"/>
    <a:srgbClr val="FEFF06"/>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480" autoAdjust="0"/>
  </p:normalViewPr>
  <p:slideViewPr>
    <p:cSldViewPr>
      <p:cViewPr varScale="1">
        <p:scale>
          <a:sx n="40" d="100"/>
          <a:sy n="40" d="100"/>
        </p:scale>
        <p:origin x="2220" y="60"/>
      </p:cViewPr>
      <p:guideLst>
        <p:guide orient="horz" pos="5952"/>
        <p:guide pos="4608"/>
        <p:guide pos="144"/>
        <p:guide pos="288"/>
        <p:guide pos="576"/>
        <p:guide pos="1536"/>
        <p:guide orient="horz" pos="288"/>
        <p:guide orient="horz" pos="4704"/>
      </p:guideLst>
    </p:cSldViewPr>
  </p:slideViewPr>
  <p:notesTextViewPr>
    <p:cViewPr>
      <p:scale>
        <a:sx n="85" d="100"/>
        <a:sy n="85" d="100"/>
      </p:scale>
      <p:origin x="0" y="0"/>
    </p:cViewPr>
  </p:notesTextViewPr>
  <p:sorterViewPr>
    <p:cViewPr>
      <p:scale>
        <a:sx n="186" d="100"/>
        <a:sy n="186" d="100"/>
      </p:scale>
      <p:origin x="0" y="-4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First-Time Homebuyers</c:v>
                </c:pt>
                <c:pt idx="1">
                  <c:v>All Homebuyers</c:v>
                </c:pt>
                <c:pt idx="2">
                  <c:v>Repeat Homebuyers</c:v>
                </c:pt>
              </c:strCache>
            </c:strRef>
          </c:cat>
          <c:val>
            <c:numRef>
              <c:f>Sheet1!$B$2:$B$4</c:f>
              <c:numCache>
                <c:formatCode>0%</c:formatCode>
                <c:ptCount val="3"/>
                <c:pt idx="0">
                  <c:v>7.0000000000000007E-2</c:v>
                </c:pt>
                <c:pt idx="1">
                  <c:v>0.12</c:v>
                </c:pt>
                <c:pt idx="2">
                  <c:v>0.16</c:v>
                </c:pt>
              </c:numCache>
            </c:numRef>
          </c:val>
          <c:extLst>
            <c:ext xmlns:c16="http://schemas.microsoft.com/office/drawing/2014/chart" uri="{C3380CC4-5D6E-409C-BE32-E72D297353CC}">
              <c16:uniqueId val="{00000000-1AC0-4243-BF1C-1AC3F26C9D31}"/>
            </c:ext>
          </c:extLst>
        </c:ser>
        <c:dLbls>
          <c:dLblPos val="inEnd"/>
          <c:showLegendKey val="0"/>
          <c:showVal val="1"/>
          <c:showCatName val="0"/>
          <c:showSerName val="0"/>
          <c:showPercent val="0"/>
          <c:showBubbleSize val="0"/>
        </c:dLbls>
        <c:gapWidth val="100"/>
        <c:overlap val="-27"/>
        <c:axId val="1248953407"/>
        <c:axId val="1248949663"/>
      </c:barChart>
      <c:catAx>
        <c:axId val="124895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8949663"/>
        <c:crosses val="autoZero"/>
        <c:auto val="1"/>
        <c:lblAlgn val="ctr"/>
        <c:lblOffset val="100"/>
        <c:noMultiLvlLbl val="0"/>
      </c:catAx>
      <c:valAx>
        <c:axId val="1248949663"/>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895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950847"/>
      </p:ext>
    </p:extLst>
  </p:cSld>
  <p:clrMap bg1="lt1" tx1="dk1" bg2="lt2" tx2="dk2" accent1="accent1" accent2="accent2" accent3="accent3" accent4="accent4" accent5="accent5" accent6="accent6" hlink="hlink" folHlink="folHlink"/>
  <p:notesStyle>
    <a:lvl1pPr marL="0" algn="l" defTabSz="909619" rtl="0" eaLnBrk="1" latinLnBrk="0" hangingPunct="1">
      <a:defRPr sz="1193" kern="1200">
        <a:solidFill>
          <a:schemeClr val="tx1"/>
        </a:solidFill>
        <a:latin typeface="+mn-lt"/>
        <a:ea typeface="+mn-ea"/>
        <a:cs typeface="+mn-cs"/>
      </a:defRPr>
    </a:lvl1pPr>
    <a:lvl2pPr marL="454811" algn="l" defTabSz="909619" rtl="0" eaLnBrk="1" latinLnBrk="0" hangingPunct="1">
      <a:defRPr sz="1193" kern="1200">
        <a:solidFill>
          <a:schemeClr val="tx1"/>
        </a:solidFill>
        <a:latin typeface="+mn-lt"/>
        <a:ea typeface="+mn-ea"/>
        <a:cs typeface="+mn-cs"/>
      </a:defRPr>
    </a:lvl2pPr>
    <a:lvl3pPr marL="909619" algn="l" defTabSz="909619" rtl="0" eaLnBrk="1" latinLnBrk="0" hangingPunct="1">
      <a:defRPr sz="1193" kern="1200">
        <a:solidFill>
          <a:schemeClr val="tx1"/>
        </a:solidFill>
        <a:latin typeface="+mn-lt"/>
        <a:ea typeface="+mn-ea"/>
        <a:cs typeface="+mn-cs"/>
      </a:defRPr>
    </a:lvl3pPr>
    <a:lvl4pPr marL="1364428" algn="l" defTabSz="909619" rtl="0" eaLnBrk="1" latinLnBrk="0" hangingPunct="1">
      <a:defRPr sz="1193" kern="1200">
        <a:solidFill>
          <a:schemeClr val="tx1"/>
        </a:solidFill>
        <a:latin typeface="+mn-lt"/>
        <a:ea typeface="+mn-ea"/>
        <a:cs typeface="+mn-cs"/>
      </a:defRPr>
    </a:lvl4pPr>
    <a:lvl5pPr marL="1819238" algn="l" defTabSz="909619" rtl="0" eaLnBrk="1" latinLnBrk="0" hangingPunct="1">
      <a:defRPr sz="1193" kern="1200">
        <a:solidFill>
          <a:schemeClr val="tx1"/>
        </a:solidFill>
        <a:latin typeface="+mn-lt"/>
        <a:ea typeface="+mn-ea"/>
        <a:cs typeface="+mn-cs"/>
      </a:defRPr>
    </a:lvl5pPr>
    <a:lvl6pPr marL="2274047" algn="l" defTabSz="909619" rtl="0" eaLnBrk="1" latinLnBrk="0" hangingPunct="1">
      <a:defRPr sz="1193" kern="1200">
        <a:solidFill>
          <a:schemeClr val="tx1"/>
        </a:solidFill>
        <a:latin typeface="+mn-lt"/>
        <a:ea typeface="+mn-ea"/>
        <a:cs typeface="+mn-cs"/>
      </a:defRPr>
    </a:lvl6pPr>
    <a:lvl7pPr marL="2728856" algn="l" defTabSz="909619" rtl="0" eaLnBrk="1" latinLnBrk="0" hangingPunct="1">
      <a:defRPr sz="1193" kern="1200">
        <a:solidFill>
          <a:schemeClr val="tx1"/>
        </a:solidFill>
        <a:latin typeface="+mn-lt"/>
        <a:ea typeface="+mn-ea"/>
        <a:cs typeface="+mn-cs"/>
      </a:defRPr>
    </a:lvl7pPr>
    <a:lvl8pPr marL="3183667" algn="l" defTabSz="909619" rtl="0" eaLnBrk="1" latinLnBrk="0" hangingPunct="1">
      <a:defRPr sz="1193" kern="1200">
        <a:solidFill>
          <a:schemeClr val="tx1"/>
        </a:solidFill>
        <a:latin typeface="+mn-lt"/>
        <a:ea typeface="+mn-ea"/>
        <a:cs typeface="+mn-cs"/>
      </a:defRPr>
    </a:lvl8pPr>
    <a:lvl9pPr marL="3638476" algn="l" defTabSz="909619" rtl="0" eaLnBrk="1" latinLnBrk="0" hangingPunct="1">
      <a:defRPr sz="11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ttyimages.com/detail/photo/lesbian-couple-discussing-over-financial-bills-royalty-free-image/975814434?adppopup=tru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1884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http://www.freddiemac.com/pmms/</a:t>
            </a:r>
            <a:r>
              <a:rPr lang="en-US" dirty="0" err="1"/>
              <a:t>pmms_archives.html</a:t>
            </a:r>
            <a:endParaRPr lang="en-US" dirty="0"/>
          </a:p>
          <a:p>
            <a:r>
              <a:rPr lang="en-US" dirty="0"/>
              <a:t>https://www.corelogic.com/insights-download/home-price-</a:t>
            </a:r>
            <a:r>
              <a:rPr lang="en-US" dirty="0" err="1"/>
              <a:t>index.aspx</a:t>
            </a:r>
            <a:endParaRPr lang="en-US" dirty="0"/>
          </a:p>
        </p:txBody>
      </p:sp>
    </p:spTree>
    <p:extLst>
      <p:ext uri="{BB962C8B-B14F-4D97-AF65-F5344CB8AC3E}">
        <p14:creationId xmlns:p14="http://schemas.microsoft.com/office/powerpoint/2010/main" val="336480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www.attomdata.com</a:t>
            </a:r>
            <a:r>
              <a:rPr lang="en-US" dirty="0"/>
              <a:t>/news/market-trends/home-sales-prices/attom-data-solutions-2021-rental-affordability-report/</a:t>
            </a:r>
          </a:p>
        </p:txBody>
      </p:sp>
    </p:spTree>
    <p:extLst>
      <p:ext uri="{BB962C8B-B14F-4D97-AF65-F5344CB8AC3E}">
        <p14:creationId xmlns:p14="http://schemas.microsoft.com/office/powerpoint/2010/main" val="153514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sz="2800" dirty="0"/>
          </a:p>
        </p:txBody>
      </p:sp>
    </p:spTree>
    <p:extLst>
      <p:ext uri="{BB962C8B-B14F-4D97-AF65-F5344CB8AC3E}">
        <p14:creationId xmlns:p14="http://schemas.microsoft.com/office/powerpoint/2010/main" val="258048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sz="2800" dirty="0"/>
          </a:p>
        </p:txBody>
      </p:sp>
    </p:spTree>
    <p:extLst>
      <p:ext uri="{BB962C8B-B14F-4D97-AF65-F5344CB8AC3E}">
        <p14:creationId xmlns:p14="http://schemas.microsoft.com/office/powerpoint/2010/main" val="122566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sf.freddiemac.com</a:t>
            </a:r>
            <a:r>
              <a:rPr lang="en-US" dirty="0"/>
              <a:t>/articles/insights/down-payments-helping-future-borrowers-bridge-the-awareness-gap</a:t>
            </a:r>
          </a:p>
          <a:p>
            <a:r>
              <a:rPr lang="en-US" dirty="0"/>
              <a:t>https://</a:t>
            </a:r>
            <a:r>
              <a:rPr lang="en-US" dirty="0" err="1"/>
              <a:t>www.nar.realtor</a:t>
            </a:r>
            <a:r>
              <a:rPr lang="en-US" dirty="0"/>
              <a:t>/research-and-statistics/research-reports/highlights-from-the-profile-of-home-buyers-and-sellers</a:t>
            </a:r>
          </a:p>
        </p:txBody>
      </p:sp>
    </p:spTree>
    <p:extLst>
      <p:ext uri="{BB962C8B-B14F-4D97-AF65-F5344CB8AC3E}">
        <p14:creationId xmlns:p14="http://schemas.microsoft.com/office/powerpoint/2010/main" val="33211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https://www.nar.realtor/research-and-statistics/research-reports/highlights-from-the-profile-of-home-buyers-and-sellers</a:t>
            </a:r>
          </a:p>
          <a:p>
            <a:r>
              <a:rPr lang="en-US" dirty="0"/>
              <a:t>https://www.hud.gov/buying/loans</a:t>
            </a:r>
          </a:p>
          <a:p>
            <a:r>
              <a:rPr lang="en-US" dirty="0"/>
              <a:t>https://</a:t>
            </a:r>
            <a:r>
              <a:rPr lang="en-US" dirty="0" err="1"/>
              <a:t>www.benefits.va.gov</a:t>
            </a:r>
            <a:r>
              <a:rPr lang="en-US" dirty="0"/>
              <a:t>/</a:t>
            </a:r>
            <a:r>
              <a:rPr lang="en-US" dirty="0" err="1"/>
              <a:t>homeloans</a:t>
            </a:r>
            <a:r>
              <a:rPr lang="en-US" dirty="0"/>
              <a:t>/</a:t>
            </a:r>
            <a:r>
              <a:rPr lang="en-US" dirty="0" err="1"/>
              <a:t>index.asp</a:t>
            </a:r>
            <a:endParaRPr lang="en-US" dirty="0"/>
          </a:p>
          <a:p>
            <a:r>
              <a:rPr lang="en-US" dirty="0"/>
              <a:t>https://www.rd.usda.gov/newsroom/news-release/usda-rural-home-loans-offer-100-financing-and-no-down-payment</a:t>
            </a:r>
          </a:p>
          <a:p>
            <a:r>
              <a:rPr lang="en-US" dirty="0"/>
              <a:t>https://downpaymentresource.com/</a:t>
            </a:r>
          </a:p>
        </p:txBody>
      </p:sp>
    </p:spTree>
    <p:extLst>
      <p:ext uri="{BB962C8B-B14F-4D97-AF65-F5344CB8AC3E}">
        <p14:creationId xmlns:p14="http://schemas.microsoft.com/office/powerpoint/2010/main" val="330274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322204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hlinkClick r:id="rId3"/>
              </a:rPr>
              <a:t>http://www.freddiemac.com/blog/homeownership/20201019_5_rules_for_making_an_offer_on_a_home.page</a:t>
            </a:r>
          </a:p>
        </p:txBody>
      </p:sp>
    </p:spTree>
    <p:extLst>
      <p:ext uri="{BB962C8B-B14F-4D97-AF65-F5344CB8AC3E}">
        <p14:creationId xmlns:p14="http://schemas.microsoft.com/office/powerpoint/2010/main" val="292203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https://www.nar.realtor/research-and-statistics/research-reports/realtors-confidence-index</a:t>
            </a:r>
          </a:p>
          <a:p>
            <a:r>
              <a:rPr lang="en-US" dirty="0"/>
              <a:t>http://www.freddiemac.com/blog/homeownership/20201019_5_rules_for_making_an_offer_on_a_home.page </a:t>
            </a:r>
          </a:p>
          <a:p>
            <a:endParaRPr lang="en-US" dirty="0"/>
          </a:p>
          <a:p>
            <a:endParaRPr lang="en-US" dirty="0"/>
          </a:p>
        </p:txBody>
      </p:sp>
    </p:spTree>
    <p:extLst>
      <p:ext uri="{BB962C8B-B14F-4D97-AF65-F5344CB8AC3E}">
        <p14:creationId xmlns:p14="http://schemas.microsoft.com/office/powerpoint/2010/main" val="213266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73743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337034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02053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http://www.freddiemac.com/pmms/</a:t>
            </a:r>
            <a:r>
              <a:rPr lang="en-US" dirty="0" err="1"/>
              <a:t>pmms_archives.html</a:t>
            </a:r>
            <a:endParaRPr lang="en-US" dirty="0"/>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https://freddiemac.gcs-web.com/node/22196/pdf</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https://blog.firstam.com/economics/housing-market-potential-poised-to-grow-in-2021</a:t>
            </a:r>
          </a:p>
        </p:txBody>
      </p:sp>
    </p:spTree>
    <p:extLst>
      <p:ext uri="{BB962C8B-B14F-4D97-AF65-F5344CB8AC3E}">
        <p14:creationId xmlns:p14="http://schemas.microsoft.com/office/powerpoint/2010/main" val="51135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https://www.corelogic.com/insights/homeowner-equity-report.aspx</a:t>
            </a:r>
          </a:p>
          <a:p>
            <a:r>
              <a:rPr lang="en-US" dirty="0"/>
              <a:t>https://magazine.realtor/news-and-commentary/economy/article/2021/01/real-estate-in-2021-plenty-of-reason-for-optimism</a:t>
            </a:r>
          </a:p>
        </p:txBody>
      </p:sp>
      <p:sp>
        <p:nvSpPr>
          <p:cNvPr id="4" name="Slide Number Placeholder 3"/>
          <p:cNvSpPr>
            <a:spLocks noGrp="1"/>
          </p:cNvSpPr>
          <p:nvPr>
            <p:ph type="sldNum" sz="quarter" idx="5"/>
          </p:nvPr>
        </p:nvSpPr>
        <p:spPr/>
        <p:txBody>
          <a:bodyPr/>
          <a:lstStyle/>
          <a:p>
            <a:fld id="{564A7694-F0F1-42C9-BC56-1663342B6C63}" type="slidenum">
              <a:rPr lang="en-US" smtClean="0"/>
              <a:t>4</a:t>
            </a:fld>
            <a:endParaRPr lang="en-US"/>
          </a:p>
        </p:txBody>
      </p:sp>
    </p:spTree>
    <p:extLst>
      <p:ext uri="{BB962C8B-B14F-4D97-AF65-F5344CB8AC3E}">
        <p14:creationId xmlns:p14="http://schemas.microsoft.com/office/powerpoint/2010/main" val="275088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https://www.realtor.com/news/trends/vaccines-housing-market/</a:t>
            </a:r>
          </a:p>
          <a:p>
            <a:r>
              <a:rPr lang="en-US" dirty="0"/>
              <a:t>http://www.freddiemac.com/blog/research_and_analysis/20210125_what_will_2021_bring_for_housing.page</a:t>
            </a:r>
          </a:p>
          <a:p>
            <a:r>
              <a:rPr lang="en-US" dirty="0"/>
              <a:t>https://www.realtor.com/research/down-payment-savings-2021/</a:t>
            </a:r>
          </a:p>
          <a:p>
            <a:endParaRPr lang="en-US" dirty="0"/>
          </a:p>
          <a:p>
            <a:endParaRPr lang="en-US" dirty="0"/>
          </a:p>
          <a:p>
            <a:endParaRPr lang="en-US" dirty="0"/>
          </a:p>
          <a:p>
            <a:r>
              <a:rPr lang="en-US" dirty="0"/>
              <a:t>https://money.com/housing-shortage-supply-forecasts/</a:t>
            </a:r>
          </a:p>
          <a:p>
            <a:r>
              <a:rPr lang="en-US" dirty="0"/>
              <a:t>https://www-housingwire-com.cdn.ampproject.org/c/s/www.housingwire.com/articles/mba-forecast-for-2021-prepare-for-rising-mortgage-interest-rates/amp/</a:t>
            </a:r>
          </a:p>
          <a:p>
            <a:r>
              <a:rPr lang="en-US" dirty="0"/>
              <a:t>https://www.nar.realtor/newsroom/pending-home-sales-falter-2-2-in-September</a:t>
            </a:r>
          </a:p>
        </p:txBody>
      </p:sp>
    </p:spTree>
    <p:extLst>
      <p:ext uri="{BB962C8B-B14F-4D97-AF65-F5344CB8AC3E}">
        <p14:creationId xmlns:p14="http://schemas.microsoft.com/office/powerpoint/2010/main" val="200161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https://www.nar.realtor/research-and-statistics/research-reports/realtors-confidence-index</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https://www.nar.realtor/research-and-statistics/housing-statistics/existing-home-sales</a:t>
            </a:r>
          </a:p>
        </p:txBody>
      </p:sp>
    </p:spTree>
    <p:extLst>
      <p:ext uri="{BB962C8B-B14F-4D97-AF65-F5344CB8AC3E}">
        <p14:creationId xmlns:p14="http://schemas.microsoft.com/office/powerpoint/2010/main" val="249184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www.investopedia.com</a:t>
            </a:r>
            <a:r>
              <a:rPr lang="en-US" dirty="0"/>
              <a:t>/terms/</a:t>
            </a:r>
            <a:r>
              <a:rPr lang="en-US" dirty="0" err="1"/>
              <a:t>i</a:t>
            </a:r>
            <a:r>
              <a:rPr lang="en-US" dirty="0"/>
              <a:t>/</a:t>
            </a:r>
            <a:r>
              <a:rPr lang="en-US" dirty="0" err="1"/>
              <a:t>irrationalexuberance.asp</a:t>
            </a:r>
            <a:r>
              <a:rPr lang="en-US" dirty="0"/>
              <a:t>#:~:text=Irrational%20exuberance%20is%20unfounded%20market,bubble%20in%20the%20stock%20market.</a:t>
            </a:r>
          </a:p>
          <a:p>
            <a:r>
              <a:rPr lang="en-US" dirty="0"/>
              <a:t>https://</a:t>
            </a:r>
            <a:r>
              <a:rPr lang="en-US" dirty="0" err="1"/>
              <a:t>www.mba.org</a:t>
            </a:r>
            <a:r>
              <a:rPr lang="en-US" dirty="0"/>
              <a:t>/news-research-and-resources/research-and-economics/single-family-research/mortgage-credit-availability-index</a:t>
            </a:r>
          </a:p>
        </p:txBody>
      </p:sp>
    </p:spTree>
    <p:extLst>
      <p:ext uri="{BB962C8B-B14F-4D97-AF65-F5344CB8AC3E}">
        <p14:creationId xmlns:p14="http://schemas.microsoft.com/office/powerpoint/2010/main" val="42433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a:t>
            </a:r>
            <a:r>
              <a:rPr lang="en-US" dirty="0" err="1"/>
              <a:t>www.freddiemac.com</a:t>
            </a:r>
            <a:r>
              <a:rPr lang="en-US" dirty="0"/>
              <a:t>/research/datasets/refinance-stats/</a:t>
            </a:r>
            <a:r>
              <a:rPr lang="en-US" dirty="0" err="1"/>
              <a:t>index.page</a:t>
            </a:r>
            <a:endParaRPr lang="en-US" dirty="0"/>
          </a:p>
          <a:p>
            <a:r>
              <a:rPr lang="en-US" dirty="0"/>
              <a:t>https://</a:t>
            </a:r>
            <a:r>
              <a:rPr lang="en-US" dirty="0" err="1"/>
              <a:t>constructioncoverage.com</a:t>
            </a:r>
            <a:r>
              <a:rPr lang="en-US" dirty="0"/>
              <a:t>/research/where-residents-have-paid-off-homes</a:t>
            </a:r>
          </a:p>
          <a:p>
            <a:r>
              <a:rPr lang="en-US" dirty="0"/>
              <a:t>https://</a:t>
            </a:r>
            <a:r>
              <a:rPr lang="en-US" dirty="0" err="1"/>
              <a:t>www.attomdata.com</a:t>
            </a:r>
            <a:r>
              <a:rPr lang="en-US" dirty="0"/>
              <a:t>/news/market-trends/home-sales-prices/attom-data-solutions-q4-2020-u-s-home-equity-underwater-report/</a:t>
            </a:r>
          </a:p>
        </p:txBody>
      </p:sp>
    </p:spTree>
    <p:extLst>
      <p:ext uri="{BB962C8B-B14F-4D97-AF65-F5344CB8AC3E}">
        <p14:creationId xmlns:p14="http://schemas.microsoft.com/office/powerpoint/2010/main" val="60321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https://www.nar.realtor/research-and-statistics/housing-statistics/pending-home-sales</a:t>
            </a:r>
          </a:p>
          <a:p>
            <a:r>
              <a:rPr lang="en-US" dirty="0"/>
              <a:t>https://www.corelogic.com/insights-download/home-price-index.aspx</a:t>
            </a:r>
          </a:p>
          <a:p>
            <a:r>
              <a:rPr lang="en-US" dirty="0"/>
              <a:t>http://www.freddiemac.com/pmms/</a:t>
            </a:r>
            <a:r>
              <a:rPr lang="en-US" dirty="0" err="1"/>
              <a:t>pmms_archives.html</a:t>
            </a:r>
            <a:endParaRPr lang="en-US" dirty="0"/>
          </a:p>
        </p:txBody>
      </p:sp>
    </p:spTree>
    <p:extLst>
      <p:ext uri="{BB962C8B-B14F-4D97-AF65-F5344CB8AC3E}">
        <p14:creationId xmlns:p14="http://schemas.microsoft.com/office/powerpoint/2010/main" val="193574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5952" y="197986"/>
            <a:ext cx="5900498" cy="777543"/>
          </a:xfrm>
        </p:spPr>
        <p:txBody>
          <a:bodyPr lIns="0" tIns="0" rIns="0" bIns="0"/>
          <a:lstStyle>
            <a:lvl1pPr>
              <a:defRPr sz="4998"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824122"/>
            <a:ext cx="6883400" cy="217825"/>
          </a:xfrm>
        </p:spPr>
        <p:txBody>
          <a:bodyPr lIns="0" tIns="0" rIns="0" bIns="0"/>
          <a:lstStyle>
            <a:lvl1pPr>
              <a:defRPr sz="1402"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
        <p:nvSpPr>
          <p:cNvPr id="8" name="bk object 16">
            <a:extLst>
              <a:ext uri="{FF2B5EF4-FFF2-40B4-BE49-F238E27FC236}">
                <a16:creationId xmlns:a16="http://schemas.microsoft.com/office/drawing/2014/main" id="{72F30F60-2414-AA40-82B3-7FD647B02370}"/>
              </a:ext>
            </a:extLst>
          </p:cNvPr>
          <p:cNvSpPr/>
          <p:nvPr userDrawn="1"/>
        </p:nvSpPr>
        <p:spPr>
          <a:xfrm>
            <a:off x="457203" y="9740906"/>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1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4" name="Holder 4"/>
          <p:cNvSpPr>
            <a:spLocks noGrp="1"/>
          </p:cNvSpPr>
          <p:nvPr>
            <p:ph type="sldNum" sz="quarter" idx="7"/>
          </p:nvPr>
        </p:nvSpPr>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
        <p:nvSpPr>
          <p:cNvPr id="6" name="bk object 16">
            <a:extLst>
              <a:ext uri="{FF2B5EF4-FFF2-40B4-BE49-F238E27FC236}">
                <a16:creationId xmlns:a16="http://schemas.microsoft.com/office/drawing/2014/main" id="{BDABE380-1975-074A-9503-D951A2DF0D20}"/>
              </a:ext>
            </a:extLst>
          </p:cNvPr>
          <p:cNvSpPr/>
          <p:nvPr userDrawn="1"/>
        </p:nvSpPr>
        <p:spPr>
          <a:xfrm>
            <a:off x="457203" y="9740906"/>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1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3757B4-9D46-EF4F-9DDE-DDF473F16BA0}"/>
              </a:ext>
            </a:extLst>
          </p:cNvPr>
          <p:cNvSpPr>
            <a:spLocks noGrp="1"/>
          </p:cNvSpPr>
          <p:nvPr>
            <p:ph type="sldNum" sz="quarter" idx="12"/>
          </p:nvPr>
        </p:nvSpPr>
        <p:spPr>
          <a:xfrm>
            <a:off x="6963345" y="9433996"/>
            <a:ext cx="199651" cy="373271"/>
          </a:xfrm>
        </p:spPr>
        <p:txBody>
          <a:bodyPr/>
          <a:lstStyle/>
          <a:p>
            <a:pPr marL="64134"/>
            <a:fld id="{81D60167-4931-47E6-BA6A-407CBD079E47}" type="slidenum">
              <a:rPr lang="en-US" smtClean="0"/>
              <a:pPr marL="64134"/>
              <a:t>‹#›</a:t>
            </a:fld>
            <a:endParaRPr lang="en-US" dirty="0"/>
          </a:p>
        </p:txBody>
      </p:sp>
    </p:spTree>
    <p:extLst>
      <p:ext uri="{BB962C8B-B14F-4D97-AF65-F5344CB8AC3E}">
        <p14:creationId xmlns:p14="http://schemas.microsoft.com/office/powerpoint/2010/main" val="187068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397399"/>
            <a:ext cx="6883400" cy="217608"/>
          </a:xfrm>
        </p:spPr>
        <p:txBody>
          <a:bodyPr lIns="0" tIns="0" rIns="0" bIns="0"/>
          <a:lstStyle>
            <a:lvl1pPr>
              <a:defRPr sz="1401"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6" name="Holder 6"/>
          <p:cNvSpPr>
            <a:spLocks noGrp="1"/>
          </p:cNvSpPr>
          <p:nvPr>
            <p:ph type="sldNum" sz="quarter" idx="7"/>
          </p:nvPr>
        </p:nvSpPr>
        <p:spPr>
          <a:xfrm>
            <a:off x="7244082" y="9605773"/>
            <a:ext cx="301698"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8" name="bk object 16">
            <a:extLst>
              <a:ext uri="{FF2B5EF4-FFF2-40B4-BE49-F238E27FC236}">
                <a16:creationId xmlns:a16="http://schemas.microsoft.com/office/drawing/2014/main" id="{631EB594-0C53-2342-9E20-3EBB2B57417A}"/>
              </a:ext>
            </a:extLst>
          </p:cNvPr>
          <p:cNvSpPr/>
          <p:nvPr userDrawn="1"/>
        </p:nvSpPr>
        <p:spPr>
          <a:xfrm>
            <a:off x="457203" y="973836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extLst>
      <p:ext uri="{BB962C8B-B14F-4D97-AF65-F5344CB8AC3E}">
        <p14:creationId xmlns:p14="http://schemas.microsoft.com/office/powerpoint/2010/main" val="124416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4" name="Holder 4"/>
          <p:cNvSpPr>
            <a:spLocks noGrp="1"/>
          </p:cNvSpPr>
          <p:nvPr>
            <p:ph type="sldNum" sz="quarter" idx="7"/>
          </p:nvPr>
        </p:nvSpPr>
        <p:spPr>
          <a:xfrm>
            <a:off x="7242103" y="9605773"/>
            <a:ext cx="530299"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5" name="bk object 16">
            <a:extLst>
              <a:ext uri="{FF2B5EF4-FFF2-40B4-BE49-F238E27FC236}">
                <a16:creationId xmlns:a16="http://schemas.microsoft.com/office/drawing/2014/main" id="{11D0AF61-EF21-F14A-B722-284D080E6B7D}"/>
              </a:ext>
            </a:extLst>
          </p:cNvPr>
          <p:cNvSpPr/>
          <p:nvPr userDrawn="1"/>
        </p:nvSpPr>
        <p:spPr>
          <a:xfrm>
            <a:off x="457203" y="974090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extLst>
      <p:ext uri="{BB962C8B-B14F-4D97-AF65-F5344CB8AC3E}">
        <p14:creationId xmlns:p14="http://schemas.microsoft.com/office/powerpoint/2010/main" val="19173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780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2" y="197988"/>
            <a:ext cx="5900498"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824122"/>
            <a:ext cx="6883400" cy="215444"/>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8"/>
            <a:ext cx="2487168" cy="27740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4" y="9354318"/>
            <a:ext cx="1787653" cy="27740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a:xfrm>
            <a:off x="7242108" y="9810700"/>
            <a:ext cx="207644" cy="373271"/>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189">
        <a:defRPr>
          <a:latin typeface="+mn-lt"/>
          <a:ea typeface="+mn-ea"/>
          <a:cs typeface="+mn-cs"/>
        </a:defRPr>
      </a:lvl2pPr>
      <a:lvl3pPr marL="914377">
        <a:defRPr>
          <a:latin typeface="+mn-lt"/>
          <a:ea typeface="+mn-ea"/>
          <a:cs typeface="+mn-cs"/>
        </a:defRPr>
      </a:lvl3pPr>
      <a:lvl4pPr marL="1371569">
        <a:defRPr>
          <a:latin typeface="+mn-lt"/>
          <a:ea typeface="+mn-ea"/>
          <a:cs typeface="+mn-cs"/>
        </a:defRPr>
      </a:lvl4pPr>
      <a:lvl5pPr marL="1828755">
        <a:defRPr>
          <a:latin typeface="+mn-lt"/>
          <a:ea typeface="+mn-ea"/>
          <a:cs typeface="+mn-cs"/>
        </a:defRPr>
      </a:lvl5pPr>
      <a:lvl6pPr marL="2285943">
        <a:defRPr>
          <a:latin typeface="+mn-lt"/>
          <a:ea typeface="+mn-ea"/>
          <a:cs typeface="+mn-cs"/>
        </a:defRPr>
      </a:lvl6pPr>
      <a:lvl7pPr marL="2743133">
        <a:defRPr>
          <a:latin typeface="+mn-lt"/>
          <a:ea typeface="+mn-ea"/>
          <a:cs typeface="+mn-cs"/>
        </a:defRPr>
      </a:lvl7pPr>
      <a:lvl8pPr marL="3200322">
        <a:defRPr>
          <a:latin typeface="+mn-lt"/>
          <a:ea typeface="+mn-ea"/>
          <a:cs typeface="+mn-cs"/>
        </a:defRPr>
      </a:lvl8pPr>
      <a:lvl9pPr marL="3657511">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9">
        <a:defRPr>
          <a:latin typeface="+mn-lt"/>
          <a:ea typeface="+mn-ea"/>
          <a:cs typeface="+mn-cs"/>
        </a:defRPr>
      </a:lvl4pPr>
      <a:lvl5pPr marL="1828755">
        <a:defRPr>
          <a:latin typeface="+mn-lt"/>
          <a:ea typeface="+mn-ea"/>
          <a:cs typeface="+mn-cs"/>
        </a:defRPr>
      </a:lvl5pPr>
      <a:lvl6pPr marL="2285943">
        <a:defRPr>
          <a:latin typeface="+mn-lt"/>
          <a:ea typeface="+mn-ea"/>
          <a:cs typeface="+mn-cs"/>
        </a:defRPr>
      </a:lvl6pPr>
      <a:lvl7pPr marL="2743133">
        <a:defRPr>
          <a:latin typeface="+mn-lt"/>
          <a:ea typeface="+mn-ea"/>
          <a:cs typeface="+mn-cs"/>
        </a:defRPr>
      </a:lvl7pPr>
      <a:lvl8pPr marL="3200322">
        <a:defRPr>
          <a:latin typeface="+mn-lt"/>
          <a:ea typeface="+mn-ea"/>
          <a:cs typeface="+mn-cs"/>
        </a:defRPr>
      </a:lvl8pPr>
      <a:lvl9pPr marL="365751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1" y="197980"/>
            <a:ext cx="5900497"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397399"/>
            <a:ext cx="6883400" cy="215443"/>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5"/>
            <a:ext cx="2487168" cy="27696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1" y="9354315"/>
            <a:ext cx="1787652" cy="27696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3/8/2021</a:t>
            </a:fld>
            <a:endParaRPr lang="en-US"/>
          </a:p>
        </p:txBody>
      </p:sp>
      <p:sp>
        <p:nvSpPr>
          <p:cNvPr id="6" name="Holder 6"/>
          <p:cNvSpPr>
            <a:spLocks noGrp="1"/>
          </p:cNvSpPr>
          <p:nvPr>
            <p:ph type="sldNum" sz="quarter" idx="7"/>
          </p:nvPr>
        </p:nvSpPr>
        <p:spPr>
          <a:xfrm>
            <a:off x="7242103" y="9810697"/>
            <a:ext cx="207644" cy="369588"/>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Tree>
    <p:extLst>
      <p:ext uri="{BB962C8B-B14F-4D97-AF65-F5344CB8AC3E}">
        <p14:creationId xmlns:p14="http://schemas.microsoft.com/office/powerpoint/2010/main" val="325806263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bodyStyle>
    <p:otherStyle>
      <a:lvl1pPr marL="0">
        <a:defRPr>
          <a:latin typeface="+mn-lt"/>
          <a:ea typeface="+mn-ea"/>
          <a:cs typeface="+mn-cs"/>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10;&#10;Description automatically generated">
            <a:extLst>
              <a:ext uri="{FF2B5EF4-FFF2-40B4-BE49-F238E27FC236}">
                <a16:creationId xmlns:a16="http://schemas.microsoft.com/office/drawing/2014/main" id="{8F85F9DA-39FD-EB4D-8891-4C2814D8CB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10058400"/>
          </a:xfrm>
          <a:prstGeom prst="rect">
            <a:avLst/>
          </a:prstGeom>
        </p:spPr>
      </p:pic>
      <p:sp>
        <p:nvSpPr>
          <p:cNvPr id="3" name="object 3"/>
          <p:cNvSpPr/>
          <p:nvPr/>
        </p:nvSpPr>
        <p:spPr>
          <a:xfrm>
            <a:off x="359985" y="8908918"/>
            <a:ext cx="1805081" cy="850047"/>
          </a:xfrm>
          <a:custGeom>
            <a:avLst/>
            <a:gdLst>
              <a:gd name="connsiteX0" fmla="*/ 76075 w 1805483"/>
              <a:gd name="connsiteY0" fmla="*/ 0 h 710563"/>
              <a:gd name="connsiteX1" fmla="*/ 33895 w 1805483"/>
              <a:gd name="connsiteY1" fmla="*/ 997 h 710563"/>
              <a:gd name="connsiteX2" fmla="*/ 1789 w 1805483"/>
              <a:gd name="connsiteY2" fmla="*/ 26940 h 710563"/>
              <a:gd name="connsiteX3" fmla="*/ 0 w 1805483"/>
              <a:gd name="connsiteY3" fmla="*/ 658268 h 710563"/>
              <a:gd name="connsiteX4" fmla="*/ 873 w 1805483"/>
              <a:gd name="connsiteY4" fmla="*/ 676557 h 710563"/>
              <a:gd name="connsiteX5" fmla="*/ 26816 w 1805483"/>
              <a:gd name="connsiteY5" fmla="*/ 708663 h 710563"/>
              <a:gd name="connsiteX6" fmla="*/ 63734 w 1805483"/>
              <a:gd name="connsiteY6" fmla="*/ 710563 h 710563"/>
              <a:gd name="connsiteX7" fmla="*/ 1753188 w 1805483"/>
              <a:gd name="connsiteY7" fmla="*/ 710452 h 710563"/>
              <a:gd name="connsiteX8" fmla="*/ 1794243 w 1805483"/>
              <a:gd name="connsiteY8" fmla="*/ 702595 h 710563"/>
              <a:gd name="connsiteX9" fmla="*/ 1805483 w 1805483"/>
              <a:gd name="connsiteY9" fmla="*/ 646718 h 710563"/>
              <a:gd name="connsiteX10" fmla="*/ 1805373 w 1805483"/>
              <a:gd name="connsiteY10" fmla="*/ 52309 h 710563"/>
              <a:gd name="connsiteX11" fmla="*/ 1791164 w 1805483"/>
              <a:gd name="connsiteY11" fmla="*/ 5906 h 710563"/>
              <a:gd name="connsiteX12" fmla="*/ 1741638 w 1805483"/>
              <a:gd name="connsiteY12" fmla="*/ 14 h 710563"/>
              <a:gd name="connsiteX13" fmla="*/ 76075 w 1805483"/>
              <a:gd name="connsiteY13" fmla="*/ 0 h 710563"/>
              <a:gd name="connsiteX0" fmla="*/ 76075 w 1806946"/>
              <a:gd name="connsiteY0" fmla="*/ 0 h 710563"/>
              <a:gd name="connsiteX1" fmla="*/ 33895 w 1806946"/>
              <a:gd name="connsiteY1" fmla="*/ 997 h 710563"/>
              <a:gd name="connsiteX2" fmla="*/ 1789 w 1806946"/>
              <a:gd name="connsiteY2" fmla="*/ 26940 h 710563"/>
              <a:gd name="connsiteX3" fmla="*/ 0 w 1806946"/>
              <a:gd name="connsiteY3" fmla="*/ 658268 h 710563"/>
              <a:gd name="connsiteX4" fmla="*/ 873 w 1806946"/>
              <a:gd name="connsiteY4" fmla="*/ 676557 h 710563"/>
              <a:gd name="connsiteX5" fmla="*/ 26816 w 1806946"/>
              <a:gd name="connsiteY5" fmla="*/ 708663 h 710563"/>
              <a:gd name="connsiteX6" fmla="*/ 63734 w 1806946"/>
              <a:gd name="connsiteY6" fmla="*/ 710563 h 710563"/>
              <a:gd name="connsiteX7" fmla="*/ 1753188 w 1806946"/>
              <a:gd name="connsiteY7" fmla="*/ 710452 h 710563"/>
              <a:gd name="connsiteX8" fmla="*/ 1806946 w 1806946"/>
              <a:gd name="connsiteY8" fmla="*/ 705269 h 710563"/>
              <a:gd name="connsiteX9" fmla="*/ 1805483 w 1806946"/>
              <a:gd name="connsiteY9" fmla="*/ 646718 h 710563"/>
              <a:gd name="connsiteX10" fmla="*/ 1805373 w 1806946"/>
              <a:gd name="connsiteY10" fmla="*/ 52309 h 710563"/>
              <a:gd name="connsiteX11" fmla="*/ 1791164 w 1806946"/>
              <a:gd name="connsiteY11" fmla="*/ 5906 h 710563"/>
              <a:gd name="connsiteX12" fmla="*/ 1741638 w 1806946"/>
              <a:gd name="connsiteY12" fmla="*/ 14 h 710563"/>
              <a:gd name="connsiteX13" fmla="*/ 76075 w 1806946"/>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91164 w 1805490"/>
              <a:gd name="connsiteY11" fmla="*/ 5906 h 710563"/>
              <a:gd name="connsiteX12" fmla="*/ 1741638 w 1805490"/>
              <a:gd name="connsiteY12" fmla="*/ 14 h 710563"/>
              <a:gd name="connsiteX13" fmla="*/ 76075 w 1805490"/>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81637 w 1805490"/>
              <a:gd name="connsiteY11" fmla="*/ 21951 h 710563"/>
              <a:gd name="connsiteX12" fmla="*/ 1741638 w 1805490"/>
              <a:gd name="connsiteY12" fmla="*/ 14 h 710563"/>
              <a:gd name="connsiteX13" fmla="*/ 76075 w 1805490"/>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41638 w 1805491"/>
              <a:gd name="connsiteY12" fmla="*/ 14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76134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681202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702596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7"/>
              <a:gd name="connsiteY0" fmla="*/ 0 h 713126"/>
              <a:gd name="connsiteX1" fmla="*/ 33895 w 1805497"/>
              <a:gd name="connsiteY1" fmla="*/ 997 h 713126"/>
              <a:gd name="connsiteX2" fmla="*/ 1789 w 1805497"/>
              <a:gd name="connsiteY2" fmla="*/ 26940 h 713126"/>
              <a:gd name="connsiteX3" fmla="*/ 0 w 1805497"/>
              <a:gd name="connsiteY3" fmla="*/ 658268 h 713126"/>
              <a:gd name="connsiteX4" fmla="*/ 873 w 1805497"/>
              <a:gd name="connsiteY4" fmla="*/ 676557 h 713126"/>
              <a:gd name="connsiteX5" fmla="*/ 26816 w 1805497"/>
              <a:gd name="connsiteY5" fmla="*/ 708663 h 713126"/>
              <a:gd name="connsiteX6" fmla="*/ 63734 w 1805497"/>
              <a:gd name="connsiteY6" fmla="*/ 710563 h 713126"/>
              <a:gd name="connsiteX7" fmla="*/ 1765891 w 1805497"/>
              <a:gd name="connsiteY7" fmla="*/ 713126 h 713126"/>
              <a:gd name="connsiteX8" fmla="*/ 1794242 w 1805497"/>
              <a:gd name="connsiteY8" fmla="*/ 705270 h 713126"/>
              <a:gd name="connsiteX9" fmla="*/ 1805483 w 1805497"/>
              <a:gd name="connsiteY9" fmla="*/ 676134 h 713126"/>
              <a:gd name="connsiteX10" fmla="*/ 1805373 w 1805497"/>
              <a:gd name="connsiteY10" fmla="*/ 44286 h 713126"/>
              <a:gd name="connsiteX11" fmla="*/ 1781637 w 1805497"/>
              <a:gd name="connsiteY11" fmla="*/ 21951 h 713126"/>
              <a:gd name="connsiteX12" fmla="*/ 1760692 w 1805497"/>
              <a:gd name="connsiteY12" fmla="*/ 2689 h 713126"/>
              <a:gd name="connsiteX13" fmla="*/ 76075 w 1805497"/>
              <a:gd name="connsiteY13" fmla="*/ 0 h 713126"/>
              <a:gd name="connsiteX0" fmla="*/ 76075 w 2388101"/>
              <a:gd name="connsiteY0" fmla="*/ 0 h 972690"/>
              <a:gd name="connsiteX1" fmla="*/ 33895 w 2388101"/>
              <a:gd name="connsiteY1" fmla="*/ 997 h 972690"/>
              <a:gd name="connsiteX2" fmla="*/ 1789 w 2388101"/>
              <a:gd name="connsiteY2" fmla="*/ 26940 h 972690"/>
              <a:gd name="connsiteX3" fmla="*/ 0 w 2388101"/>
              <a:gd name="connsiteY3" fmla="*/ 658268 h 972690"/>
              <a:gd name="connsiteX4" fmla="*/ 873 w 2388101"/>
              <a:gd name="connsiteY4" fmla="*/ 676557 h 972690"/>
              <a:gd name="connsiteX5" fmla="*/ 26816 w 2388101"/>
              <a:gd name="connsiteY5" fmla="*/ 708663 h 972690"/>
              <a:gd name="connsiteX6" fmla="*/ 63734 w 2388101"/>
              <a:gd name="connsiteY6" fmla="*/ 710563 h 972690"/>
              <a:gd name="connsiteX7" fmla="*/ 1765891 w 2388101"/>
              <a:gd name="connsiteY7" fmla="*/ 713126 h 972690"/>
              <a:gd name="connsiteX8" fmla="*/ 2388101 w 2388101"/>
              <a:gd name="connsiteY8" fmla="*/ 972690 h 972690"/>
              <a:gd name="connsiteX9" fmla="*/ 1805483 w 2388101"/>
              <a:gd name="connsiteY9" fmla="*/ 676134 h 972690"/>
              <a:gd name="connsiteX10" fmla="*/ 1805373 w 2388101"/>
              <a:gd name="connsiteY10" fmla="*/ 44286 h 972690"/>
              <a:gd name="connsiteX11" fmla="*/ 1781637 w 2388101"/>
              <a:gd name="connsiteY11" fmla="*/ 21951 h 972690"/>
              <a:gd name="connsiteX12" fmla="*/ 1760692 w 2388101"/>
              <a:gd name="connsiteY12" fmla="*/ 2689 h 972690"/>
              <a:gd name="connsiteX13" fmla="*/ 76075 w 2388101"/>
              <a:gd name="connsiteY13" fmla="*/ 0 h 972690"/>
              <a:gd name="connsiteX0" fmla="*/ 76075 w 1905393"/>
              <a:gd name="connsiteY0" fmla="*/ 0 h 806890"/>
              <a:gd name="connsiteX1" fmla="*/ 33895 w 1905393"/>
              <a:gd name="connsiteY1" fmla="*/ 997 h 806890"/>
              <a:gd name="connsiteX2" fmla="*/ 1789 w 1905393"/>
              <a:gd name="connsiteY2" fmla="*/ 26940 h 806890"/>
              <a:gd name="connsiteX3" fmla="*/ 0 w 1905393"/>
              <a:gd name="connsiteY3" fmla="*/ 658268 h 806890"/>
              <a:gd name="connsiteX4" fmla="*/ 873 w 1905393"/>
              <a:gd name="connsiteY4" fmla="*/ 676557 h 806890"/>
              <a:gd name="connsiteX5" fmla="*/ 26816 w 1905393"/>
              <a:gd name="connsiteY5" fmla="*/ 708663 h 806890"/>
              <a:gd name="connsiteX6" fmla="*/ 63734 w 1905393"/>
              <a:gd name="connsiteY6" fmla="*/ 710563 h 806890"/>
              <a:gd name="connsiteX7" fmla="*/ 1765891 w 1905393"/>
              <a:gd name="connsiteY7" fmla="*/ 713126 h 806890"/>
              <a:gd name="connsiteX8" fmla="*/ 1905393 w 1905393"/>
              <a:gd name="connsiteY8" fmla="*/ 806890 h 806890"/>
              <a:gd name="connsiteX9" fmla="*/ 1805483 w 1905393"/>
              <a:gd name="connsiteY9" fmla="*/ 676134 h 806890"/>
              <a:gd name="connsiteX10" fmla="*/ 1805373 w 1905393"/>
              <a:gd name="connsiteY10" fmla="*/ 44286 h 806890"/>
              <a:gd name="connsiteX11" fmla="*/ 1781637 w 1905393"/>
              <a:gd name="connsiteY11" fmla="*/ 21951 h 806890"/>
              <a:gd name="connsiteX12" fmla="*/ 1760692 w 1905393"/>
              <a:gd name="connsiteY12" fmla="*/ 2689 h 806890"/>
              <a:gd name="connsiteX13" fmla="*/ 76075 w 1905393"/>
              <a:gd name="connsiteY13" fmla="*/ 0 h 806890"/>
              <a:gd name="connsiteX0" fmla="*/ 76075 w 1805487"/>
              <a:gd name="connsiteY0" fmla="*/ 0 h 715967"/>
              <a:gd name="connsiteX1" fmla="*/ 33895 w 1805487"/>
              <a:gd name="connsiteY1" fmla="*/ 997 h 715967"/>
              <a:gd name="connsiteX2" fmla="*/ 1789 w 1805487"/>
              <a:gd name="connsiteY2" fmla="*/ 26940 h 715967"/>
              <a:gd name="connsiteX3" fmla="*/ 0 w 1805487"/>
              <a:gd name="connsiteY3" fmla="*/ 658268 h 715967"/>
              <a:gd name="connsiteX4" fmla="*/ 873 w 1805487"/>
              <a:gd name="connsiteY4" fmla="*/ 676557 h 715967"/>
              <a:gd name="connsiteX5" fmla="*/ 26816 w 1805487"/>
              <a:gd name="connsiteY5" fmla="*/ 708663 h 715967"/>
              <a:gd name="connsiteX6" fmla="*/ 63734 w 1805487"/>
              <a:gd name="connsiteY6" fmla="*/ 710563 h 715967"/>
              <a:gd name="connsiteX7" fmla="*/ 1765891 w 1805487"/>
              <a:gd name="connsiteY7" fmla="*/ 713126 h 715967"/>
              <a:gd name="connsiteX8" fmla="*/ 1762486 w 1805487"/>
              <a:gd name="connsiteY8" fmla="*/ 715967 h 715967"/>
              <a:gd name="connsiteX9" fmla="*/ 1805483 w 1805487"/>
              <a:gd name="connsiteY9" fmla="*/ 676134 h 715967"/>
              <a:gd name="connsiteX10" fmla="*/ 1805373 w 1805487"/>
              <a:gd name="connsiteY10" fmla="*/ 44286 h 715967"/>
              <a:gd name="connsiteX11" fmla="*/ 1781637 w 1805487"/>
              <a:gd name="connsiteY11" fmla="*/ 21951 h 715967"/>
              <a:gd name="connsiteX12" fmla="*/ 1760692 w 1805487"/>
              <a:gd name="connsiteY12" fmla="*/ 2689 h 715967"/>
              <a:gd name="connsiteX13" fmla="*/ 76075 w 1805487"/>
              <a:gd name="connsiteY13" fmla="*/ 0 h 71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487" h="715967">
                <a:moveTo>
                  <a:pt x="76075" y="0"/>
                </a:moveTo>
                <a:lnTo>
                  <a:pt x="33895" y="997"/>
                </a:lnTo>
                <a:lnTo>
                  <a:pt x="1789" y="26940"/>
                </a:lnTo>
                <a:cubicBezTo>
                  <a:pt x="1193" y="237383"/>
                  <a:pt x="596" y="447825"/>
                  <a:pt x="0" y="658268"/>
                </a:cubicBezTo>
                <a:lnTo>
                  <a:pt x="873" y="676557"/>
                </a:lnTo>
                <a:lnTo>
                  <a:pt x="26816" y="708663"/>
                </a:lnTo>
                <a:lnTo>
                  <a:pt x="63734" y="710563"/>
                </a:lnTo>
                <a:lnTo>
                  <a:pt x="1765891" y="713126"/>
                </a:lnTo>
                <a:lnTo>
                  <a:pt x="1762486" y="715967"/>
                </a:lnTo>
                <a:cubicBezTo>
                  <a:pt x="1761998" y="696450"/>
                  <a:pt x="1805971" y="695651"/>
                  <a:pt x="1805483" y="676134"/>
                </a:cubicBezTo>
                <a:cubicBezTo>
                  <a:pt x="1805446" y="477998"/>
                  <a:pt x="1805410" y="242422"/>
                  <a:pt x="1805373" y="44286"/>
                </a:cubicBezTo>
                <a:lnTo>
                  <a:pt x="1781637" y="21951"/>
                </a:lnTo>
                <a:lnTo>
                  <a:pt x="1760692" y="2689"/>
                </a:lnTo>
                <a:lnTo>
                  <a:pt x="76075" y="0"/>
                </a:lnTo>
                <a:close/>
              </a:path>
            </a:pathLst>
          </a:custGeom>
          <a:solidFill>
            <a:srgbClr val="00AEEF"/>
          </a:solidFill>
        </p:spPr>
        <p:txBody>
          <a:bodyPr wrap="square" lIns="0" tIns="0" rIns="0" bIns="0" rtlCol="0"/>
          <a:lstStyle/>
          <a:p>
            <a:endParaRPr sz="1819" dirty="0"/>
          </a:p>
        </p:txBody>
      </p:sp>
      <p:sp>
        <p:nvSpPr>
          <p:cNvPr id="4" name="object 4"/>
          <p:cNvSpPr/>
          <p:nvPr/>
        </p:nvSpPr>
        <p:spPr>
          <a:xfrm>
            <a:off x="875" y="263198"/>
            <a:ext cx="7319278" cy="1152267"/>
          </a:xfrm>
          <a:custGeom>
            <a:avLst/>
            <a:gdLst/>
            <a:ahLst/>
            <a:cxnLst/>
            <a:rect l="l" t="t" r="r" b="b"/>
            <a:pathLst>
              <a:path w="7320915" h="1152525">
                <a:moveTo>
                  <a:pt x="0" y="1152144"/>
                </a:moveTo>
                <a:lnTo>
                  <a:pt x="7320787" y="1152144"/>
                </a:lnTo>
                <a:lnTo>
                  <a:pt x="7320787" y="0"/>
                </a:lnTo>
                <a:lnTo>
                  <a:pt x="0" y="0"/>
                </a:lnTo>
                <a:lnTo>
                  <a:pt x="0" y="1152144"/>
                </a:lnTo>
                <a:close/>
              </a:path>
            </a:pathLst>
          </a:custGeom>
          <a:solidFill>
            <a:srgbClr val="00AEEF"/>
          </a:solidFill>
        </p:spPr>
        <p:txBody>
          <a:bodyPr wrap="square" lIns="0" tIns="0" rIns="0" bIns="0" rtlCol="0"/>
          <a:lstStyle/>
          <a:p>
            <a:endParaRPr sz="1819"/>
          </a:p>
        </p:txBody>
      </p:sp>
      <p:sp>
        <p:nvSpPr>
          <p:cNvPr id="8" name="object 5">
            <a:extLst>
              <a:ext uri="{FF2B5EF4-FFF2-40B4-BE49-F238E27FC236}">
                <a16:creationId xmlns:a16="http://schemas.microsoft.com/office/drawing/2014/main" id="{4E4310BC-58AE-7544-93C3-0EBCEE454AF2}"/>
              </a:ext>
            </a:extLst>
          </p:cNvPr>
          <p:cNvSpPr txBox="1"/>
          <p:nvPr/>
        </p:nvSpPr>
        <p:spPr>
          <a:xfrm>
            <a:off x="445270" y="376425"/>
            <a:ext cx="3599645" cy="382307"/>
          </a:xfrm>
          <a:prstGeom prst="rect">
            <a:avLst/>
          </a:prstGeom>
        </p:spPr>
        <p:txBody>
          <a:bodyPr vert="horz" wrap="square" lIns="0" tIns="12698" rIns="0" bIns="0" rtlCol="0">
            <a:spAutoFit/>
          </a:bodyPr>
          <a:lstStyle/>
          <a:p>
            <a:pPr marL="12699">
              <a:spcBef>
                <a:spcPts val="99"/>
              </a:spcBef>
            </a:pPr>
            <a:r>
              <a:rPr sz="2401" dirty="0"/>
              <a:t>THINGS TO CONSIDER WHEN</a:t>
            </a:r>
          </a:p>
        </p:txBody>
      </p:sp>
      <p:sp>
        <p:nvSpPr>
          <p:cNvPr id="9" name="object 6">
            <a:extLst>
              <a:ext uri="{FF2B5EF4-FFF2-40B4-BE49-F238E27FC236}">
                <a16:creationId xmlns:a16="http://schemas.microsoft.com/office/drawing/2014/main" id="{9164CC43-16CA-EC4C-8AA4-6CA160CC65C8}"/>
              </a:ext>
            </a:extLst>
          </p:cNvPr>
          <p:cNvSpPr txBox="1">
            <a:spLocks noGrp="1"/>
          </p:cNvSpPr>
          <p:nvPr>
            <p:ph type="title"/>
          </p:nvPr>
        </p:nvSpPr>
        <p:spPr>
          <a:xfrm>
            <a:off x="381000" y="572043"/>
            <a:ext cx="6183518" cy="843499"/>
          </a:xfrm>
          <a:prstGeom prst="rect">
            <a:avLst/>
          </a:prstGeom>
        </p:spPr>
        <p:txBody>
          <a:bodyPr vert="horz" wrap="square" lIns="0" tIns="12698" rIns="0" bIns="0" rtlCol="0">
            <a:spAutoFit/>
          </a:bodyPr>
          <a:lstStyle/>
          <a:p>
            <a:pPr marL="12699">
              <a:spcBef>
                <a:spcPts val="99"/>
              </a:spcBef>
            </a:pPr>
            <a:r>
              <a:rPr sz="5398" b="1" dirty="0">
                <a:solidFill>
                  <a:schemeClr val="bg1"/>
                </a:solidFill>
                <a:latin typeface="+mj-lt"/>
              </a:rPr>
              <a:t>BUYING</a:t>
            </a:r>
            <a:r>
              <a:rPr sz="5398" b="1" dirty="0">
                <a:latin typeface="+mj-lt"/>
              </a:rPr>
              <a:t> </a:t>
            </a:r>
            <a:r>
              <a:rPr sz="5398" b="1" dirty="0">
                <a:solidFill>
                  <a:schemeClr val="tx1"/>
                </a:solidFill>
                <a:latin typeface="+mj-lt"/>
              </a:rPr>
              <a:t>A HOME</a:t>
            </a:r>
          </a:p>
        </p:txBody>
      </p:sp>
      <p:sp>
        <p:nvSpPr>
          <p:cNvPr id="10" name="object 7">
            <a:extLst>
              <a:ext uri="{FF2B5EF4-FFF2-40B4-BE49-F238E27FC236}">
                <a16:creationId xmlns:a16="http://schemas.microsoft.com/office/drawing/2014/main" id="{F20E3D2F-6888-3C4D-8E9C-020CC4F28E3B}"/>
              </a:ext>
            </a:extLst>
          </p:cNvPr>
          <p:cNvSpPr txBox="1"/>
          <p:nvPr/>
        </p:nvSpPr>
        <p:spPr>
          <a:xfrm>
            <a:off x="359984" y="8991600"/>
            <a:ext cx="1805534" cy="718143"/>
          </a:xfrm>
          <a:prstGeom prst="rect">
            <a:avLst/>
          </a:prstGeom>
        </p:spPr>
        <p:txBody>
          <a:bodyPr vert="horz" wrap="square" lIns="0" tIns="12698" rIns="0" bIns="0" rtlCol="0">
            <a:spAutoFit/>
          </a:bodyPr>
          <a:lstStyle/>
          <a:p>
            <a:pPr marL="12699" algn="ctr">
              <a:lnSpc>
                <a:spcPts val="2039"/>
              </a:lnSpc>
              <a:spcBef>
                <a:spcPts val="99"/>
              </a:spcBef>
            </a:pPr>
            <a:r>
              <a:rPr lang="en-US" sz="1999" dirty="0">
                <a:solidFill>
                  <a:schemeClr val="bg1"/>
                </a:solidFill>
              </a:rPr>
              <a:t>SPRING</a:t>
            </a:r>
            <a:r>
              <a:rPr sz="1999" dirty="0">
                <a:solidFill>
                  <a:schemeClr val="bg1"/>
                </a:solidFill>
              </a:rPr>
              <a:t> </a:t>
            </a:r>
            <a:r>
              <a:rPr lang="en-US" sz="1999" dirty="0">
                <a:solidFill>
                  <a:schemeClr val="bg1"/>
                </a:solidFill>
              </a:rPr>
              <a:t>2021</a:t>
            </a:r>
            <a:endParaRPr sz="1999" dirty="0">
              <a:solidFill>
                <a:schemeClr val="bg1"/>
              </a:solidFill>
            </a:endParaRPr>
          </a:p>
          <a:p>
            <a:pPr marL="13971" algn="ctr">
              <a:lnSpc>
                <a:spcPts val="3479"/>
              </a:lnSpc>
            </a:pPr>
            <a:r>
              <a:rPr sz="3200" dirty="0">
                <a:solidFill>
                  <a:schemeClr val="bg1"/>
                </a:solidFill>
                <a:latin typeface="+mj-lt"/>
              </a:rPr>
              <a:t>EDITION</a:t>
            </a:r>
          </a:p>
        </p:txBody>
      </p:sp>
    </p:spTree>
    <p:extLst>
      <p:ext uri="{BB962C8B-B14F-4D97-AF65-F5344CB8AC3E}">
        <p14:creationId xmlns:p14="http://schemas.microsoft.com/office/powerpoint/2010/main" val="325131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3AE8AF3-5403-7445-952D-9A5AD64B0F8E}"/>
              </a:ext>
            </a:extLst>
          </p:cNvPr>
          <p:cNvSpPr txBox="1"/>
          <p:nvPr/>
        </p:nvSpPr>
        <p:spPr>
          <a:xfrm>
            <a:off x="449187" y="445830"/>
            <a:ext cx="6942213" cy="6701835"/>
          </a:xfrm>
          <a:prstGeom prst="rect">
            <a:avLst/>
          </a:prstGeom>
        </p:spPr>
        <p:txBody>
          <a:bodyPr vert="horz" wrap="square" lIns="0" tIns="0" rIns="0" bIns="0" rtlCol="0">
            <a:spAutoFit/>
          </a:bodyPr>
          <a:lstStyle/>
          <a:p>
            <a:pPr fontAlgn="base">
              <a:spcBef>
                <a:spcPts val="900"/>
              </a:spcBef>
            </a:pPr>
            <a:r>
              <a:rPr lang="en-US" sz="1400" b="1" dirty="0">
                <a:solidFill>
                  <a:srgbClr val="00AEEF"/>
                </a:solidFill>
              </a:rPr>
              <a:t>How will your monthly payment change based on this year’s lower mortgage rates?</a:t>
            </a:r>
          </a:p>
          <a:p>
            <a:pPr fontAlgn="base">
              <a:spcBef>
                <a:spcPts val="900"/>
              </a:spcBef>
            </a:pPr>
            <a:r>
              <a:rPr lang="en-US" sz="1400" dirty="0"/>
              <a:t>This table calculates the difference you would see in your monthly payment at a lower mortgage rate while applying home price appreciation as well:</a:t>
            </a:r>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br>
              <a:rPr lang="en-US" sz="1400" dirty="0"/>
            </a:br>
            <a:endParaRPr lang="en-US" sz="1400" dirty="0"/>
          </a:p>
          <a:p>
            <a:pPr fontAlgn="base">
              <a:spcBef>
                <a:spcPts val="900"/>
              </a:spcBef>
            </a:pPr>
            <a:r>
              <a:rPr lang="en-US" sz="1400" dirty="0"/>
              <a:t>That’s a savings of almost $28 per month, which equates to $336 annually or </a:t>
            </a:r>
            <a:r>
              <a:rPr lang="en-US" sz="1400" b="1" dirty="0"/>
              <a:t>$10,080 over the life of the 30-year home loan.</a:t>
            </a:r>
          </a:p>
          <a:p>
            <a:pPr fontAlgn="base">
              <a:spcBef>
                <a:spcPts val="900"/>
              </a:spcBef>
            </a:pPr>
            <a:r>
              <a:rPr lang="en-US" sz="1400" b="1" dirty="0">
                <a:solidFill>
                  <a:srgbClr val="00AEEF"/>
                </a:solidFill>
              </a:rPr>
              <a:t>Bottom Line</a:t>
            </a:r>
          </a:p>
          <a:p>
            <a:pPr fontAlgn="base">
              <a:spcBef>
                <a:spcPts val="900"/>
              </a:spcBef>
            </a:pPr>
            <a:r>
              <a:rPr lang="en-US" sz="1400" dirty="0"/>
              <a:t>Even as home values continue to appreciate, it’s a great time to buy a home while mortgage rates are still very low.</a:t>
            </a:r>
          </a:p>
        </p:txBody>
      </p:sp>
      <p:sp>
        <p:nvSpPr>
          <p:cNvPr id="6" name="TextBox 5">
            <a:extLst>
              <a:ext uri="{FF2B5EF4-FFF2-40B4-BE49-F238E27FC236}">
                <a16:creationId xmlns:a16="http://schemas.microsoft.com/office/drawing/2014/main" id="{93EF9D07-A287-3B48-90BA-FCFA6E05D7D7}"/>
              </a:ext>
            </a:extLst>
          </p:cNvPr>
          <p:cNvSpPr txBox="1"/>
          <p:nvPr/>
        </p:nvSpPr>
        <p:spPr>
          <a:xfrm>
            <a:off x="7239000" y="9598223"/>
            <a:ext cx="381000" cy="307777"/>
          </a:xfrm>
          <a:prstGeom prst="rect">
            <a:avLst/>
          </a:prstGeom>
          <a:noFill/>
        </p:spPr>
        <p:txBody>
          <a:bodyPr wrap="square" rtlCol="0">
            <a:spAutoFit/>
          </a:bodyPr>
          <a:lstStyle/>
          <a:p>
            <a:r>
              <a:rPr lang="en-US" sz="1400" dirty="0"/>
              <a:t>10</a:t>
            </a:r>
          </a:p>
        </p:txBody>
      </p:sp>
      <p:graphicFrame>
        <p:nvGraphicFramePr>
          <p:cNvPr id="2" name="Table 2">
            <a:extLst>
              <a:ext uri="{FF2B5EF4-FFF2-40B4-BE49-F238E27FC236}">
                <a16:creationId xmlns:a16="http://schemas.microsoft.com/office/drawing/2014/main" id="{3E914924-9424-40FC-80A5-34FDEA078383}"/>
              </a:ext>
            </a:extLst>
          </p:cNvPr>
          <p:cNvGraphicFramePr>
            <a:graphicFrameLocks noGrp="1"/>
          </p:cNvGraphicFramePr>
          <p:nvPr>
            <p:extLst>
              <p:ext uri="{D42A27DB-BD31-4B8C-83A1-F6EECF244321}">
                <p14:modId xmlns:p14="http://schemas.microsoft.com/office/powerpoint/2010/main" val="2530561738"/>
              </p:ext>
            </p:extLst>
          </p:nvPr>
        </p:nvGraphicFramePr>
        <p:xfrm>
          <a:off x="457200" y="1974929"/>
          <a:ext cx="6858001" cy="3197860"/>
        </p:xfrm>
        <a:graphic>
          <a:graphicData uri="http://schemas.openxmlformats.org/drawingml/2006/table">
            <a:tbl>
              <a:tblPr firstRow="1" bandRow="1">
                <a:tableStyleId>{5C22544A-7EE6-4342-B048-85BDC9FD1C3A}</a:tableStyleId>
              </a:tblPr>
              <a:tblGrid>
                <a:gridCol w="1162574">
                  <a:extLst>
                    <a:ext uri="{9D8B030D-6E8A-4147-A177-3AD203B41FA5}">
                      <a16:colId xmlns:a16="http://schemas.microsoft.com/office/drawing/2014/main" val="1930454030"/>
                    </a:ext>
                  </a:extLst>
                </a:gridCol>
                <a:gridCol w="1462339">
                  <a:extLst>
                    <a:ext uri="{9D8B030D-6E8A-4147-A177-3AD203B41FA5}">
                      <a16:colId xmlns:a16="http://schemas.microsoft.com/office/drawing/2014/main" val="2358898"/>
                    </a:ext>
                  </a:extLst>
                </a:gridCol>
                <a:gridCol w="1231445">
                  <a:extLst>
                    <a:ext uri="{9D8B030D-6E8A-4147-A177-3AD203B41FA5}">
                      <a16:colId xmlns:a16="http://schemas.microsoft.com/office/drawing/2014/main" val="1905188212"/>
                    </a:ext>
                  </a:extLst>
                </a:gridCol>
                <a:gridCol w="3001643">
                  <a:extLst>
                    <a:ext uri="{9D8B030D-6E8A-4147-A177-3AD203B41FA5}">
                      <a16:colId xmlns:a16="http://schemas.microsoft.com/office/drawing/2014/main" val="2410146114"/>
                    </a:ext>
                  </a:extLst>
                </a:gridCol>
              </a:tblGrid>
              <a:tr h="799465">
                <a:tc>
                  <a:txBody>
                    <a:bodyPr/>
                    <a:lstStyle/>
                    <a:p>
                      <a:pPr algn="ctr"/>
                      <a:r>
                        <a:rPr lang="en-US" dirty="0"/>
                        <a:t>Time of Purchase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t>Mortgage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t>Interest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a:t>Monthly Mortgage Payment (Principal &amp; Interest)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98315531"/>
                  </a:ext>
                </a:extLst>
              </a:tr>
              <a:tr h="799465">
                <a:tc>
                  <a:txBody>
                    <a:bodyPr/>
                    <a:lstStyle/>
                    <a:p>
                      <a:pPr algn="ctr"/>
                      <a:r>
                        <a:rPr lang="en-US" sz="2200" dirty="0"/>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t>$350,000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t>$1,595.19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14733"/>
                  </a:ext>
                </a:extLst>
              </a:tr>
              <a:tr h="799465">
                <a:tc>
                  <a:txBody>
                    <a:bodyPr/>
                    <a:lstStyle/>
                    <a:p>
                      <a:pPr algn="ctr"/>
                      <a:r>
                        <a:rPr lang="en-US" sz="2200" dirty="0"/>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dirty="0"/>
                        <a:t>$385,000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dirty="0"/>
                        <a:t>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dirty="0"/>
                        <a:t>$1,567.65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62099255"/>
                  </a:ext>
                </a:extLst>
              </a:tr>
              <a:tr h="799465">
                <a:tc gridSpan="3">
                  <a:txBody>
                    <a:bodyPr/>
                    <a:lstStyle/>
                    <a:p>
                      <a:pPr algn="ctr"/>
                      <a:r>
                        <a:rPr lang="en-US" sz="2200" b="1" dirty="0"/>
                        <a:t>Difference in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a:txBody>
                    <a:bodyPr/>
                    <a:lstStyle/>
                    <a:p>
                      <a:pPr algn="ctr"/>
                      <a:r>
                        <a:rPr lang="en-US" sz="2200" b="1" dirty="0">
                          <a:solidFill>
                            <a:srgbClr val="00AEEF"/>
                          </a:solidFill>
                        </a:rPr>
                        <a:t>You Save $27.54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405119"/>
                  </a:ext>
                </a:extLst>
              </a:tr>
            </a:tbl>
          </a:graphicData>
        </a:graphic>
      </p:graphicFrame>
      <p:sp>
        <p:nvSpPr>
          <p:cNvPr id="3" name="TextBox 2">
            <a:extLst>
              <a:ext uri="{FF2B5EF4-FFF2-40B4-BE49-F238E27FC236}">
                <a16:creationId xmlns:a16="http://schemas.microsoft.com/office/drawing/2014/main" id="{CE6879A1-BB56-42DE-A004-18BC42754AE0}"/>
              </a:ext>
            </a:extLst>
          </p:cNvPr>
          <p:cNvSpPr txBox="1"/>
          <p:nvPr/>
        </p:nvSpPr>
        <p:spPr>
          <a:xfrm>
            <a:off x="495300" y="1226338"/>
            <a:ext cx="6781800" cy="646331"/>
          </a:xfrm>
          <a:prstGeom prst="rect">
            <a:avLst/>
          </a:prstGeom>
          <a:noFill/>
        </p:spPr>
        <p:txBody>
          <a:bodyPr wrap="square" rtlCol="0">
            <a:spAutoFit/>
          </a:bodyPr>
          <a:lstStyle/>
          <a:p>
            <a:pPr algn="ctr"/>
            <a:r>
              <a:rPr lang="en-US" sz="3600" dirty="0">
                <a:solidFill>
                  <a:srgbClr val="00AEEF"/>
                </a:solidFill>
              </a:rPr>
              <a:t>Difference in Monthly Payment</a:t>
            </a:r>
          </a:p>
        </p:txBody>
      </p:sp>
      <p:sp>
        <p:nvSpPr>
          <p:cNvPr id="4" name="TextBox 3">
            <a:extLst>
              <a:ext uri="{FF2B5EF4-FFF2-40B4-BE49-F238E27FC236}">
                <a16:creationId xmlns:a16="http://schemas.microsoft.com/office/drawing/2014/main" id="{B08042C0-C5A4-444B-ACD9-C65BEAAE293C}"/>
              </a:ext>
            </a:extLst>
          </p:cNvPr>
          <p:cNvSpPr txBox="1"/>
          <p:nvPr/>
        </p:nvSpPr>
        <p:spPr>
          <a:xfrm>
            <a:off x="381000" y="5238690"/>
            <a:ext cx="6705598" cy="400110"/>
          </a:xfrm>
          <a:prstGeom prst="rect">
            <a:avLst/>
          </a:prstGeom>
          <a:noFill/>
        </p:spPr>
        <p:txBody>
          <a:bodyPr wrap="square" rtlCol="0">
            <a:spAutoFit/>
          </a:bodyPr>
          <a:lstStyle/>
          <a:p>
            <a:r>
              <a:rPr lang="en-US" sz="1000" i="1" dirty="0"/>
              <a:t>*Using a 10% increase in home values for the past year, per CoreLogic</a:t>
            </a:r>
          </a:p>
          <a:p>
            <a:r>
              <a:rPr lang="en-US" sz="1000" i="1" dirty="0"/>
              <a:t>**Freddie Mac Mortgage rates for January 2020 and 2021 </a:t>
            </a:r>
          </a:p>
        </p:txBody>
      </p:sp>
      <p:pic>
        <p:nvPicPr>
          <p:cNvPr id="7" name="Picture 6" descr="A picture containing person, food, indoor, meal&#10;&#10;Description automatically generated">
            <a:extLst>
              <a:ext uri="{FF2B5EF4-FFF2-40B4-BE49-F238E27FC236}">
                <a16:creationId xmlns:a16="http://schemas.microsoft.com/office/drawing/2014/main" id="{BA037933-B9C3-A24A-8D21-37CE0F46DE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315200"/>
            <a:ext cx="7772400" cy="2133600"/>
          </a:xfrm>
          <a:prstGeom prst="rect">
            <a:avLst/>
          </a:prstGeom>
        </p:spPr>
      </p:pic>
    </p:spTree>
    <p:extLst>
      <p:ext uri="{BB962C8B-B14F-4D97-AF65-F5344CB8AC3E}">
        <p14:creationId xmlns:p14="http://schemas.microsoft.com/office/powerpoint/2010/main" val="74086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path in a field&#10;&#10;Description automatically generated with low confidence">
            <a:extLst>
              <a:ext uri="{FF2B5EF4-FFF2-40B4-BE49-F238E27FC236}">
                <a16:creationId xmlns:a16="http://schemas.microsoft.com/office/drawing/2014/main" id="{E2AA94B7-0E26-F647-8442-3C47548EEA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2590800"/>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1" y="2819400"/>
            <a:ext cx="6857999" cy="6755696"/>
          </a:xfrm>
          <a:prstGeom prst="rect">
            <a:avLst/>
          </a:prstGeom>
        </p:spPr>
        <p:txBody>
          <a:bodyPr vert="horz" wrap="square" lIns="0" tIns="0" rIns="0" bIns="0" rtlCol="0">
            <a:spAutoFit/>
          </a:bodyPr>
          <a:lstStyle/>
          <a:p>
            <a:pPr fontAlgn="base">
              <a:spcBef>
                <a:spcPts val="900"/>
              </a:spcBef>
            </a:pPr>
            <a:r>
              <a:rPr lang="en-US" sz="1400" dirty="0"/>
              <a:t>If spending more time at home over the past year is making you think hard about buying instead of renting, you’re not alone. You may, however, be wondering if the dollars and cents add up in your favor as home prices continue to rise. According to the experts, in many cases, </a:t>
            </a:r>
            <a:r>
              <a:rPr lang="en-US" sz="1400" b="1" dirty="0"/>
              <a:t>it’s still more affordable to buy a home than to rent one</a:t>
            </a:r>
            <a:r>
              <a:rPr lang="en-US" sz="1400" dirty="0"/>
              <a:t>. Here’s why.</a:t>
            </a:r>
          </a:p>
          <a:p>
            <a:pPr fontAlgn="base">
              <a:spcBef>
                <a:spcPts val="900"/>
              </a:spcBef>
            </a:pPr>
            <a:r>
              <a:rPr lang="en-US" sz="1400" i="1" dirty="0"/>
              <a:t>ATTOM Data Solutions</a:t>
            </a:r>
            <a:r>
              <a:rPr lang="en-US" sz="1400" dirty="0"/>
              <a:t> recently released the </a:t>
            </a:r>
            <a:r>
              <a:rPr lang="en-US" sz="1400" i="1" dirty="0"/>
              <a:t>2021 Rental Affordability Report</a:t>
            </a:r>
            <a:r>
              <a:rPr lang="en-US" sz="1400" dirty="0"/>
              <a:t>, which states:</a:t>
            </a:r>
          </a:p>
          <a:p>
            <a:pPr marL="457200" fontAlgn="base">
              <a:spcBef>
                <a:spcPts val="900"/>
              </a:spcBef>
            </a:pPr>
            <a:r>
              <a:rPr lang="en-US" sz="1400" i="1" dirty="0"/>
              <a:t>“</a:t>
            </a:r>
            <a:r>
              <a:rPr lang="en-US" sz="1400" b="1" i="1" dirty="0"/>
              <a:t>Owning</a:t>
            </a:r>
            <a:r>
              <a:rPr lang="en-US" sz="1400" i="1" dirty="0"/>
              <a:t> a median-priced three-bedroom home </a:t>
            </a:r>
            <a:r>
              <a:rPr lang="en-US" sz="1400" b="1" i="1" dirty="0"/>
              <a:t>is more affordable than renting</a:t>
            </a:r>
            <a:r>
              <a:rPr lang="en-US" sz="1400" i="1" dirty="0"/>
              <a:t> a three-bedroom property in 572, or </a:t>
            </a:r>
            <a:r>
              <a:rPr lang="en-US" sz="1400" b="1" i="1" dirty="0"/>
              <a:t>63 percent of the 915 U.S. counties analyzed for the report</a:t>
            </a:r>
            <a:r>
              <a:rPr lang="en-US" sz="1400" i="1" dirty="0"/>
              <a:t>.</a:t>
            </a:r>
            <a:endParaRPr lang="en-US" sz="1400" dirty="0"/>
          </a:p>
          <a:p>
            <a:pPr marL="457200" fontAlgn="base">
              <a:spcBef>
                <a:spcPts val="900"/>
              </a:spcBef>
            </a:pPr>
            <a:r>
              <a:rPr lang="en-US" sz="1400" i="1" dirty="0"/>
              <a:t>That has happened even though median home prices have increased more than average rents over the past year in 83 percent of those counties and have risen more than wages in almost two-thirds of the nation.”</a:t>
            </a:r>
            <a:endParaRPr lang="en-US" sz="1400" dirty="0"/>
          </a:p>
          <a:p>
            <a:pPr fontAlgn="base">
              <a:spcBef>
                <a:spcPts val="900"/>
              </a:spcBef>
            </a:pPr>
            <a:r>
              <a:rPr lang="en-US" sz="1400" b="1" dirty="0">
                <a:solidFill>
                  <a:srgbClr val="00AEEF"/>
                </a:solidFill>
              </a:rPr>
              <a:t>How is this possible?</a:t>
            </a:r>
          </a:p>
          <a:p>
            <a:pPr fontAlgn="base">
              <a:spcBef>
                <a:spcPts val="900"/>
              </a:spcBef>
            </a:pPr>
            <a:r>
              <a:rPr lang="en-US" sz="1400" dirty="0"/>
              <a:t>The answer: historically-low mortgage interest rates. Todd Teta, </a:t>
            </a:r>
            <a:r>
              <a:rPr lang="en-US" sz="1400" i="1" dirty="0"/>
              <a:t>Chief Product Officer </a:t>
            </a:r>
            <a:r>
              <a:rPr lang="en-US" sz="1400" dirty="0"/>
              <a:t>with</a:t>
            </a:r>
            <a:r>
              <a:rPr lang="en-US" sz="1400" i="1" dirty="0"/>
              <a:t> ATTOM Data Solutions</a:t>
            </a:r>
            <a:r>
              <a:rPr lang="en-US" sz="1400" dirty="0"/>
              <a:t>, explains:</a:t>
            </a:r>
          </a:p>
          <a:p>
            <a:pPr marL="457200" fontAlgn="base">
              <a:spcBef>
                <a:spcPts val="900"/>
              </a:spcBef>
            </a:pPr>
            <a:r>
              <a:rPr lang="en-US" sz="1400" i="1" dirty="0"/>
              <a:t>“Home-prices are rising faster than rents and wages in the majority of the country. Yet, </a:t>
            </a:r>
            <a:r>
              <a:rPr lang="en-US" sz="1400" b="1" i="1" dirty="0"/>
              <a:t>home ownership is still more affordable</a:t>
            </a:r>
            <a:r>
              <a:rPr lang="en-US" sz="1400" i="1" dirty="0"/>
              <a:t>, as amazingly </a:t>
            </a:r>
            <a:r>
              <a:rPr lang="en-US" sz="1400" b="1" i="1" dirty="0"/>
              <a:t>low mortgage rates</a:t>
            </a:r>
            <a:r>
              <a:rPr lang="en-US" sz="1400" i="1" dirty="0"/>
              <a:t> that dropped below 3 percent </a:t>
            </a:r>
            <a:r>
              <a:rPr lang="en-US" sz="1400" b="1" i="1" dirty="0"/>
              <a:t>are helping to keep the cost of rising home prices in check.</a:t>
            </a:r>
            <a:r>
              <a:rPr lang="en-US" sz="1400" i="1" dirty="0"/>
              <a:t>”</a:t>
            </a:r>
            <a:endParaRPr lang="en-US" sz="1400" dirty="0"/>
          </a:p>
          <a:p>
            <a:pPr fontAlgn="base">
              <a:spcBef>
                <a:spcPts val="900"/>
              </a:spcBef>
            </a:pPr>
            <a:r>
              <a:rPr lang="en-US" sz="1400" dirty="0"/>
              <a:t>These low rates are a big factor in driving affordability. Teta also notes:</a:t>
            </a:r>
          </a:p>
          <a:p>
            <a:pPr marL="457200" fontAlgn="base">
              <a:spcBef>
                <a:spcPts val="900"/>
              </a:spcBef>
            </a:pPr>
            <a:r>
              <a:rPr lang="en-US" sz="1400" i="1" dirty="0"/>
              <a:t>“</a:t>
            </a:r>
            <a:r>
              <a:rPr lang="en-US" sz="1400" b="1" i="1" dirty="0"/>
              <a:t>But it shows how both the cost of renting has been relatively high compared to the cost of ownership and how declining interest rates are having a notable impact on the housing market and home ownership.</a:t>
            </a:r>
            <a:r>
              <a:rPr lang="en-US" sz="1400" i="1" dirty="0"/>
              <a:t> The coming year is totally uncertain, amid so many questions connected to the Coronavirus pandemic and the broader economy. But right now, owning a home still appears to be a financially-sound choice for those who can afford it.”</a:t>
            </a:r>
            <a:endParaRPr lang="en-US" sz="1400" dirty="0"/>
          </a:p>
          <a:p>
            <a:pPr fontAlgn="base">
              <a:spcBef>
                <a:spcPts val="900"/>
              </a:spcBef>
            </a:pPr>
            <a:r>
              <a:rPr lang="en-US" sz="1400" b="1" dirty="0">
                <a:solidFill>
                  <a:srgbClr val="00AEEF"/>
                </a:solidFill>
              </a:rPr>
              <a:t>Bottom Line</a:t>
            </a:r>
          </a:p>
          <a:p>
            <a:pPr fontAlgn="base">
              <a:spcBef>
                <a:spcPts val="900"/>
              </a:spcBef>
            </a:pPr>
            <a:r>
              <a:rPr lang="en-US" sz="1400" dirty="0"/>
              <a:t>If you’re considering buying a home this year, let’s connect today to discuss the options that match your budget while affordability is in your favor.</a:t>
            </a:r>
          </a:p>
        </p:txBody>
      </p:sp>
      <p:sp>
        <p:nvSpPr>
          <p:cNvPr id="8" name="TextBox 7">
            <a:extLst>
              <a:ext uri="{FF2B5EF4-FFF2-40B4-BE49-F238E27FC236}">
                <a16:creationId xmlns:a16="http://schemas.microsoft.com/office/drawing/2014/main" id="{2A0A0BC7-9D37-8B44-A87E-681B226221ED}"/>
              </a:ext>
            </a:extLst>
          </p:cNvPr>
          <p:cNvSpPr txBox="1"/>
          <p:nvPr/>
        </p:nvSpPr>
        <p:spPr>
          <a:xfrm>
            <a:off x="7239000" y="9598223"/>
            <a:ext cx="381000" cy="307777"/>
          </a:xfrm>
          <a:prstGeom prst="rect">
            <a:avLst/>
          </a:prstGeom>
          <a:noFill/>
        </p:spPr>
        <p:txBody>
          <a:bodyPr wrap="square" rtlCol="0">
            <a:spAutoFit/>
          </a:bodyPr>
          <a:lstStyle/>
          <a:p>
            <a:r>
              <a:rPr lang="en-US" sz="1400" dirty="0"/>
              <a:t>11</a:t>
            </a:r>
          </a:p>
        </p:txBody>
      </p:sp>
      <p:grpSp>
        <p:nvGrpSpPr>
          <p:cNvPr id="10" name="Group 9">
            <a:extLst>
              <a:ext uri="{FF2B5EF4-FFF2-40B4-BE49-F238E27FC236}">
                <a16:creationId xmlns:a16="http://schemas.microsoft.com/office/drawing/2014/main" id="{8D94ECDF-C954-7B41-985B-ED1017216F1C}"/>
              </a:ext>
            </a:extLst>
          </p:cNvPr>
          <p:cNvGrpSpPr/>
          <p:nvPr/>
        </p:nvGrpSpPr>
        <p:grpSpPr>
          <a:xfrm>
            <a:off x="228600" y="1420368"/>
            <a:ext cx="7495510" cy="941832"/>
            <a:chOff x="228600" y="2895600"/>
            <a:chExt cx="7495510" cy="941832"/>
          </a:xfrm>
        </p:grpSpPr>
        <p:sp>
          <p:nvSpPr>
            <p:cNvPr id="11" name="object 5">
              <a:extLst>
                <a:ext uri="{FF2B5EF4-FFF2-40B4-BE49-F238E27FC236}">
                  <a16:creationId xmlns:a16="http://schemas.microsoft.com/office/drawing/2014/main" id="{112C6A08-CCC3-2041-9EE4-BDD9DB9B5086}"/>
                </a:ext>
              </a:extLst>
            </p:cNvPr>
            <p:cNvSpPr/>
            <p:nvPr/>
          </p:nvSpPr>
          <p:spPr>
            <a:xfrm>
              <a:off x="228600" y="2895600"/>
              <a:ext cx="7315200" cy="941832"/>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solidFill>
                  <a:schemeClr val="bg1"/>
                </a:solidFill>
              </a:endParaRPr>
            </a:p>
          </p:txBody>
        </p:sp>
        <p:sp>
          <p:nvSpPr>
            <p:cNvPr id="12" name="object 6">
              <a:extLst>
                <a:ext uri="{FF2B5EF4-FFF2-40B4-BE49-F238E27FC236}">
                  <a16:creationId xmlns:a16="http://schemas.microsoft.com/office/drawing/2014/main" id="{9B24BA3D-8F4E-654A-83BF-FF8E30AA00BD}"/>
                </a:ext>
              </a:extLst>
            </p:cNvPr>
            <p:cNvSpPr/>
            <p:nvPr/>
          </p:nvSpPr>
          <p:spPr>
            <a:xfrm>
              <a:off x="457200" y="37084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schemeClr val="bg1"/>
                </a:solidFill>
              </a:endParaRPr>
            </a:p>
          </p:txBody>
        </p:sp>
        <p:sp>
          <p:nvSpPr>
            <p:cNvPr id="14" name="object 7">
              <a:extLst>
                <a:ext uri="{FF2B5EF4-FFF2-40B4-BE49-F238E27FC236}">
                  <a16:creationId xmlns:a16="http://schemas.microsoft.com/office/drawing/2014/main" id="{2BCDF19C-53A8-6E42-A10E-85EC0B21F2E1}"/>
                </a:ext>
              </a:extLst>
            </p:cNvPr>
            <p:cNvSpPr txBox="1">
              <a:spLocks/>
            </p:cNvSpPr>
            <p:nvPr/>
          </p:nvSpPr>
          <p:spPr>
            <a:xfrm>
              <a:off x="463550" y="3042713"/>
              <a:ext cx="7260560" cy="703911"/>
            </a:xfrm>
            <a:prstGeom prst="rect">
              <a:avLst/>
            </a:prstGeom>
          </p:spPr>
          <p:txBody>
            <a:bodyPr vert="horz" wrap="square" lIns="0" tIns="12700" rIns="0" bIns="0" rtlCol="0">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9144">
                <a:lnSpc>
                  <a:spcPts val="2600"/>
                </a:lnSpc>
                <a:spcBef>
                  <a:spcPts val="100"/>
                </a:spcBef>
                <a:tabLst>
                  <a:tab pos="7104380" algn="l"/>
                </a:tabLst>
              </a:pPr>
              <a:r>
                <a:rPr lang="en-US" sz="2800" b="1" kern="0" dirty="0">
                  <a:solidFill>
                    <a:schemeClr val="bg1"/>
                  </a:solidFill>
                </a:rPr>
                <a:t>Owning a Home Is Still More Affordable</a:t>
              </a:r>
            </a:p>
            <a:p>
              <a:pPr marL="9144">
                <a:lnSpc>
                  <a:spcPts val="2600"/>
                </a:lnSpc>
                <a:spcBef>
                  <a:spcPts val="100"/>
                </a:spcBef>
                <a:tabLst>
                  <a:tab pos="7104380" algn="l"/>
                </a:tabLst>
              </a:pPr>
              <a:r>
                <a:rPr lang="en-US" sz="2800" b="1" kern="0" dirty="0">
                  <a:solidFill>
                    <a:schemeClr val="bg1"/>
                  </a:solidFill>
                </a:rPr>
                <a:t>Than Renting One</a:t>
              </a:r>
              <a:endParaRPr lang="en-US" sz="2800" b="1" kern="0" dirty="0">
                <a:solidFill>
                  <a:srgbClr val="FF0000"/>
                </a:solidFill>
              </a:endParaRPr>
            </a:p>
          </p:txBody>
        </p:sp>
      </p:grpSp>
    </p:spTree>
    <p:extLst>
      <p:ext uri="{BB962C8B-B14F-4D97-AF65-F5344CB8AC3E}">
        <p14:creationId xmlns:p14="http://schemas.microsoft.com/office/powerpoint/2010/main" val="249710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3A5D26-0441-D64B-AFA1-391E829A62DF}"/>
              </a:ext>
            </a:extLst>
          </p:cNvPr>
          <p:cNvSpPr txBox="1"/>
          <p:nvPr/>
        </p:nvSpPr>
        <p:spPr>
          <a:xfrm>
            <a:off x="7239000" y="9598223"/>
            <a:ext cx="381000" cy="307777"/>
          </a:xfrm>
          <a:prstGeom prst="rect">
            <a:avLst/>
          </a:prstGeom>
          <a:noFill/>
        </p:spPr>
        <p:txBody>
          <a:bodyPr wrap="square" rtlCol="0">
            <a:spAutoFit/>
          </a:bodyPr>
          <a:lstStyle/>
          <a:p>
            <a:r>
              <a:rPr lang="en-US" sz="1400" dirty="0"/>
              <a:t>12</a:t>
            </a:r>
          </a:p>
        </p:txBody>
      </p:sp>
      <p:pic>
        <p:nvPicPr>
          <p:cNvPr id="4" name="Picture 3" descr="Text&#10;&#10;Description automatically generated">
            <a:extLst>
              <a:ext uri="{FF2B5EF4-FFF2-40B4-BE49-F238E27FC236}">
                <a16:creationId xmlns:a16="http://schemas.microsoft.com/office/drawing/2014/main" id="{57C663F8-3A1A-4F45-8875-F72C7A016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575"/>
          <a:stretch/>
        </p:blipFill>
        <p:spPr>
          <a:xfrm>
            <a:off x="0" y="0"/>
            <a:ext cx="7772400" cy="9598223"/>
          </a:xfrm>
          <a:prstGeom prst="rect">
            <a:avLst/>
          </a:prstGeom>
        </p:spPr>
      </p:pic>
    </p:spTree>
    <p:extLst>
      <p:ext uri="{BB962C8B-B14F-4D97-AF65-F5344CB8AC3E}">
        <p14:creationId xmlns:p14="http://schemas.microsoft.com/office/powerpoint/2010/main" val="279214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B15C01-81B2-724A-8BD5-573D22CC43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825"/>
          <a:stretch/>
        </p:blipFill>
        <p:spPr>
          <a:xfrm>
            <a:off x="-1496" y="-49976"/>
            <a:ext cx="7773896" cy="9574976"/>
          </a:xfrm>
          <a:prstGeom prst="rect">
            <a:avLst/>
          </a:prstGeom>
        </p:spPr>
      </p:pic>
      <p:sp>
        <p:nvSpPr>
          <p:cNvPr id="4" name="TextBox 3">
            <a:extLst>
              <a:ext uri="{FF2B5EF4-FFF2-40B4-BE49-F238E27FC236}">
                <a16:creationId xmlns:a16="http://schemas.microsoft.com/office/drawing/2014/main" id="{2C9D7029-33BE-0F46-9DAD-0E95574A84FF}"/>
              </a:ext>
            </a:extLst>
          </p:cNvPr>
          <p:cNvSpPr txBox="1"/>
          <p:nvPr/>
        </p:nvSpPr>
        <p:spPr>
          <a:xfrm>
            <a:off x="7239000" y="9598223"/>
            <a:ext cx="381000" cy="307777"/>
          </a:xfrm>
          <a:prstGeom prst="rect">
            <a:avLst/>
          </a:prstGeom>
          <a:noFill/>
        </p:spPr>
        <p:txBody>
          <a:bodyPr wrap="square" rtlCol="0">
            <a:spAutoFit/>
          </a:bodyPr>
          <a:lstStyle/>
          <a:p>
            <a:r>
              <a:rPr lang="en-US" sz="1400" dirty="0"/>
              <a:t>13</a:t>
            </a:r>
          </a:p>
        </p:txBody>
      </p:sp>
    </p:spTree>
    <p:extLst>
      <p:ext uri="{BB962C8B-B14F-4D97-AF65-F5344CB8AC3E}">
        <p14:creationId xmlns:p14="http://schemas.microsoft.com/office/powerpoint/2010/main" val="367054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tree, grass, sky&#10;&#10;Description automatically generated">
            <a:extLst>
              <a:ext uri="{FF2B5EF4-FFF2-40B4-BE49-F238E27FC236}">
                <a16:creationId xmlns:a16="http://schemas.microsoft.com/office/drawing/2014/main" id="{8B2840CE-B77A-0546-8163-EFC273A21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5590136"/>
          </a:xfrm>
          <a:prstGeom prst="rect">
            <a:avLst/>
          </a:prstGeom>
        </p:spPr>
      </p:pic>
      <p:sp>
        <p:nvSpPr>
          <p:cNvPr id="3" name="object 4">
            <a:extLst>
              <a:ext uri="{FF2B5EF4-FFF2-40B4-BE49-F238E27FC236}">
                <a16:creationId xmlns:a16="http://schemas.microsoft.com/office/drawing/2014/main" id="{D741B1A6-5934-7547-B188-F1C3E54B5566}"/>
              </a:ext>
            </a:extLst>
          </p:cNvPr>
          <p:cNvSpPr txBox="1"/>
          <p:nvPr/>
        </p:nvSpPr>
        <p:spPr>
          <a:xfrm>
            <a:off x="464430" y="5791200"/>
            <a:ext cx="6926970" cy="3706143"/>
          </a:xfrm>
          <a:prstGeom prst="rect">
            <a:avLst/>
          </a:prstGeom>
        </p:spPr>
        <p:txBody>
          <a:bodyPr vert="horz" wrap="square" lIns="0" tIns="12700" rIns="0" bIns="0" rtlCol="0">
            <a:spAutoFit/>
          </a:bodyPr>
          <a:lstStyle/>
          <a:p>
            <a:pPr>
              <a:spcBef>
                <a:spcPts val="900"/>
              </a:spcBef>
            </a:pPr>
            <a:r>
              <a:rPr lang="en-US" sz="1400" dirty="0"/>
              <a:t>Is the idea of saving for a down payment holding you back from buying a home right now? You may be eager to take advantage of today’s low mortgage rates, but the thought of providing a large down payment might make you want to pump the brakes. Today, there’s still a common myth that you need to come up with 20% of the total sale price for your down payment. This means people who could buy a home may be putting their plans on hold because they don’t have that much in the bank yet. The reality is – whether it’s your first home or you’ve purchased one before – </a:t>
            </a:r>
            <a:r>
              <a:rPr lang="en-US" sz="1400" b="1" dirty="0"/>
              <a:t>you</a:t>
            </a:r>
            <a:r>
              <a:rPr lang="en-US" sz="1400" dirty="0"/>
              <a:t> </a:t>
            </a:r>
            <a:r>
              <a:rPr lang="en-US" sz="1400" b="1" dirty="0"/>
              <a:t>most likely</a:t>
            </a:r>
            <a:r>
              <a:rPr lang="en-US" sz="1400" dirty="0"/>
              <a:t> </a:t>
            </a:r>
            <a:r>
              <a:rPr lang="en-US" sz="1400" b="1" dirty="0"/>
              <a:t>don’t need a 20% down payment</a:t>
            </a:r>
            <a:r>
              <a:rPr lang="en-US" sz="1400" dirty="0"/>
              <a:t>. Here’s why.</a:t>
            </a:r>
          </a:p>
          <a:p>
            <a:pPr>
              <a:spcBef>
                <a:spcPts val="900"/>
              </a:spcBef>
            </a:pPr>
            <a:r>
              <a:rPr lang="en-US" sz="1400" dirty="0"/>
              <a:t>According to </a:t>
            </a:r>
            <a:r>
              <a:rPr lang="en-US" sz="1400" i="1" dirty="0"/>
              <a:t>Freddie Mac</a:t>
            </a:r>
            <a:r>
              <a:rPr lang="en-US" sz="1400" dirty="0"/>
              <a:t>:</a:t>
            </a:r>
          </a:p>
          <a:p>
            <a:pPr marL="466725">
              <a:spcBef>
                <a:spcPts val="900"/>
              </a:spcBef>
            </a:pPr>
            <a:r>
              <a:rPr lang="en-US" sz="1400" b="1" i="1" dirty="0"/>
              <a:t>“The most damaging down payment myth—since it stops the homebuying process before it can start—is the belief that 20% is necessary.”</a:t>
            </a:r>
            <a:endParaRPr lang="en-US" sz="1400" dirty="0"/>
          </a:p>
          <a:p>
            <a:pPr>
              <a:spcBef>
                <a:spcPts val="900"/>
              </a:spcBef>
            </a:pPr>
            <a:r>
              <a:rPr lang="en-US" sz="1400" dirty="0"/>
              <a:t>If saving that much money sounds daunting, potential homebuyers might give up on the dream of homeownership before they even begin – but they don’t have to. </a:t>
            </a:r>
          </a:p>
          <a:p>
            <a:pPr>
              <a:spcBef>
                <a:spcPts val="900"/>
              </a:spcBef>
            </a:pPr>
            <a:r>
              <a:rPr lang="en-US" sz="1400" dirty="0"/>
              <a:t>The </a:t>
            </a:r>
            <a:r>
              <a:rPr lang="en-US" sz="1400" i="1" dirty="0"/>
              <a:t>2020 Profile of Home Buyers and Sellers</a:t>
            </a:r>
            <a:r>
              <a:rPr lang="en-US" sz="1400" dirty="0"/>
              <a:t> from the </a:t>
            </a:r>
            <a:r>
              <a:rPr lang="en-US" sz="1400" i="1" dirty="0"/>
              <a:t>National Association of Realtors</a:t>
            </a:r>
            <a:r>
              <a:rPr lang="en-US" sz="1400" dirty="0"/>
              <a:t> (NAR) notes how the median down payment </a:t>
            </a:r>
            <a:r>
              <a:rPr lang="en-US" sz="1400" b="1" dirty="0"/>
              <a:t>hasn’t been over 20% since 2005</a:t>
            </a:r>
            <a:r>
              <a:rPr lang="en-US" sz="1400" dirty="0"/>
              <a:t>, and even then, that was only for repeat buyers, not first-time homebuyers. </a:t>
            </a:r>
          </a:p>
        </p:txBody>
      </p:sp>
      <p:sp>
        <p:nvSpPr>
          <p:cNvPr id="9" name="TextBox 8">
            <a:extLst>
              <a:ext uri="{FF2B5EF4-FFF2-40B4-BE49-F238E27FC236}">
                <a16:creationId xmlns:a16="http://schemas.microsoft.com/office/drawing/2014/main" id="{52688760-1A34-3B47-986A-38EA77EABB98}"/>
              </a:ext>
            </a:extLst>
          </p:cNvPr>
          <p:cNvSpPr txBox="1"/>
          <p:nvPr/>
        </p:nvSpPr>
        <p:spPr>
          <a:xfrm>
            <a:off x="7239000" y="9598223"/>
            <a:ext cx="381000" cy="307777"/>
          </a:xfrm>
          <a:prstGeom prst="rect">
            <a:avLst/>
          </a:prstGeom>
          <a:noFill/>
        </p:spPr>
        <p:txBody>
          <a:bodyPr wrap="square" rtlCol="0">
            <a:spAutoFit/>
          </a:bodyPr>
          <a:lstStyle/>
          <a:p>
            <a:r>
              <a:rPr lang="en-US" sz="1400" dirty="0"/>
              <a:t>14</a:t>
            </a:r>
          </a:p>
        </p:txBody>
      </p:sp>
      <p:grpSp>
        <p:nvGrpSpPr>
          <p:cNvPr id="8" name="Group 7">
            <a:extLst>
              <a:ext uri="{FF2B5EF4-FFF2-40B4-BE49-F238E27FC236}">
                <a16:creationId xmlns:a16="http://schemas.microsoft.com/office/drawing/2014/main" id="{18429B76-4EB1-E644-A3BA-F4E6A5D54185}"/>
              </a:ext>
            </a:extLst>
          </p:cNvPr>
          <p:cNvGrpSpPr/>
          <p:nvPr/>
        </p:nvGrpSpPr>
        <p:grpSpPr>
          <a:xfrm>
            <a:off x="246469" y="4721352"/>
            <a:ext cx="7313565" cy="612648"/>
            <a:chOff x="229423" y="4349652"/>
            <a:chExt cx="7313565" cy="612648"/>
          </a:xfrm>
        </p:grpSpPr>
        <p:sp>
          <p:nvSpPr>
            <p:cNvPr id="10" name="object 5">
              <a:extLst>
                <a:ext uri="{FF2B5EF4-FFF2-40B4-BE49-F238E27FC236}">
                  <a16:creationId xmlns:a16="http://schemas.microsoft.com/office/drawing/2014/main" id="{2847E184-9457-8247-B5DB-2E7FB1208200}"/>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5" name="object 6">
              <a:extLst>
                <a:ext uri="{FF2B5EF4-FFF2-40B4-BE49-F238E27FC236}">
                  <a16:creationId xmlns:a16="http://schemas.microsoft.com/office/drawing/2014/main" id="{EC766264-DC1D-864D-8A1E-E2B4A30D44BD}"/>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6" name="object 7">
              <a:extLst>
                <a:ext uri="{FF2B5EF4-FFF2-40B4-BE49-F238E27FC236}">
                  <a16:creationId xmlns:a16="http://schemas.microsoft.com/office/drawing/2014/main" id="{9A6AE12E-83A3-2D4F-8DBC-F87429EBCE6C}"/>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Do I Really Need a 20% Down Payment?</a:t>
              </a:r>
            </a:p>
          </p:txBody>
        </p:sp>
      </p:grpSp>
    </p:spTree>
    <p:extLst>
      <p:ext uri="{BB962C8B-B14F-4D97-AF65-F5344CB8AC3E}">
        <p14:creationId xmlns:p14="http://schemas.microsoft.com/office/powerpoint/2010/main" val="262946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tree, sky&#10;&#10;Description automatically generated">
            <a:extLst>
              <a:ext uri="{FF2B5EF4-FFF2-40B4-BE49-F238E27FC236}">
                <a16:creationId xmlns:a16="http://schemas.microsoft.com/office/drawing/2014/main" id="{A0B5002F-298E-C041-B62F-5B7420C21F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2"/>
          <a:stretch/>
        </p:blipFill>
        <p:spPr>
          <a:xfrm>
            <a:off x="0" y="7319442"/>
            <a:ext cx="7772400" cy="2133600"/>
          </a:xfrm>
          <a:prstGeom prst="rect">
            <a:avLst/>
          </a:prstGeom>
        </p:spPr>
      </p:pic>
      <p:sp>
        <p:nvSpPr>
          <p:cNvPr id="3" name="object 2">
            <a:extLst>
              <a:ext uri="{FF2B5EF4-FFF2-40B4-BE49-F238E27FC236}">
                <a16:creationId xmlns:a16="http://schemas.microsoft.com/office/drawing/2014/main" id="{165AA23F-C210-4E44-814F-B0DB3A0B87DE}"/>
              </a:ext>
            </a:extLst>
          </p:cNvPr>
          <p:cNvSpPr txBox="1"/>
          <p:nvPr/>
        </p:nvSpPr>
        <p:spPr>
          <a:xfrm>
            <a:off x="457200" y="452527"/>
            <a:ext cx="7010400" cy="6671057"/>
          </a:xfrm>
          <a:prstGeom prst="rect">
            <a:avLst/>
          </a:prstGeom>
        </p:spPr>
        <p:txBody>
          <a:bodyPr vert="horz" wrap="square" lIns="0" tIns="0" rIns="0" bIns="0" rtlCol="0">
            <a:spAutoFit/>
          </a:bodyPr>
          <a:lstStyle/>
          <a:p>
            <a:pPr>
              <a:spcBef>
                <a:spcPts val="900"/>
              </a:spcBef>
            </a:pPr>
            <a:r>
              <a:rPr lang="en-US" sz="1400" dirty="0"/>
              <a:t>As the image below shows, today’s median down payment is clearly less than 20%. </a:t>
            </a:r>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br>
              <a:rPr lang="en-US" sz="1400" b="1" dirty="0"/>
            </a:br>
            <a:br>
              <a:rPr lang="en-US" sz="1400" b="1" dirty="0"/>
            </a:br>
            <a:endParaRPr lang="en-US" sz="1400" b="1" dirty="0"/>
          </a:p>
          <a:p>
            <a:pPr>
              <a:spcBef>
                <a:spcPts val="900"/>
              </a:spcBef>
            </a:pPr>
            <a:r>
              <a:rPr lang="en-US" sz="1400" b="1" dirty="0">
                <a:solidFill>
                  <a:srgbClr val="00AEEF"/>
                </a:solidFill>
              </a:rPr>
              <a:t>What does this mean for potential homebuyers?</a:t>
            </a:r>
            <a:endParaRPr lang="en-US" sz="1400" dirty="0">
              <a:solidFill>
                <a:srgbClr val="00AEEF"/>
              </a:solidFill>
            </a:endParaRPr>
          </a:p>
          <a:p>
            <a:pPr>
              <a:spcBef>
                <a:spcPts val="900"/>
              </a:spcBef>
            </a:pPr>
            <a:r>
              <a:rPr lang="en-US" sz="1400" dirty="0"/>
              <a:t>If you’re a first-time buyer and putting down 7% still seems high, understand that there are programs allowing qualified buyers to purchase a home with a down payment as low as 3.5%. There are even options like VA loans and USDA loans with no down payment requirements for qualified applicants.</a:t>
            </a:r>
          </a:p>
          <a:p>
            <a:pPr>
              <a:spcBef>
                <a:spcPts val="900"/>
              </a:spcBef>
            </a:pPr>
            <a:r>
              <a:rPr lang="en-US" sz="1400" dirty="0"/>
              <a:t>It’s important for potential homebuyers to know they likely don’t need a 20% down payment, but they do need to do their homework to understand the options available. When you’re interested in learning more about down payment assistance programs, information is available through sites like </a:t>
            </a:r>
            <a:r>
              <a:rPr lang="en-US" sz="1400" i="1" dirty="0" err="1"/>
              <a:t>downpaymentresource.com</a:t>
            </a:r>
            <a:r>
              <a:rPr lang="en-US" sz="1400" dirty="0"/>
              <a:t>. Be sure to also work with trusted professionals from the start to learn what you may qualify for in the homebuying process.</a:t>
            </a:r>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Don’t let down payment myths keep you from hitting your homeownership goals. If you’re hoping to buy a home this year, let’s connect to review your options.</a:t>
            </a:r>
          </a:p>
        </p:txBody>
      </p:sp>
      <p:sp>
        <p:nvSpPr>
          <p:cNvPr id="5" name="TextBox 4">
            <a:extLst>
              <a:ext uri="{FF2B5EF4-FFF2-40B4-BE49-F238E27FC236}">
                <a16:creationId xmlns:a16="http://schemas.microsoft.com/office/drawing/2014/main" id="{F59BBF7F-1CA4-344B-B23E-2C4527557F84}"/>
              </a:ext>
            </a:extLst>
          </p:cNvPr>
          <p:cNvSpPr txBox="1"/>
          <p:nvPr/>
        </p:nvSpPr>
        <p:spPr>
          <a:xfrm>
            <a:off x="7239000" y="9598223"/>
            <a:ext cx="381000" cy="307777"/>
          </a:xfrm>
          <a:prstGeom prst="rect">
            <a:avLst/>
          </a:prstGeom>
          <a:noFill/>
        </p:spPr>
        <p:txBody>
          <a:bodyPr wrap="square" rtlCol="0">
            <a:spAutoFit/>
          </a:bodyPr>
          <a:lstStyle/>
          <a:p>
            <a:r>
              <a:rPr lang="en-US" sz="1400" dirty="0"/>
              <a:t>15</a:t>
            </a:r>
          </a:p>
        </p:txBody>
      </p:sp>
      <p:grpSp>
        <p:nvGrpSpPr>
          <p:cNvPr id="11" name="Group 10">
            <a:extLst>
              <a:ext uri="{FF2B5EF4-FFF2-40B4-BE49-F238E27FC236}">
                <a16:creationId xmlns:a16="http://schemas.microsoft.com/office/drawing/2014/main" id="{3E39A03F-96A3-4C06-BBB0-DC54F2AB302D}"/>
              </a:ext>
            </a:extLst>
          </p:cNvPr>
          <p:cNvGrpSpPr/>
          <p:nvPr/>
        </p:nvGrpSpPr>
        <p:grpSpPr>
          <a:xfrm>
            <a:off x="457200" y="1279976"/>
            <a:ext cx="6781800" cy="2391525"/>
            <a:chOff x="457200" y="1723275"/>
            <a:chExt cx="6781800" cy="2391525"/>
          </a:xfrm>
        </p:grpSpPr>
        <p:graphicFrame>
          <p:nvGraphicFramePr>
            <p:cNvPr id="7" name="Chart 6">
              <a:extLst>
                <a:ext uri="{FF2B5EF4-FFF2-40B4-BE49-F238E27FC236}">
                  <a16:creationId xmlns:a16="http://schemas.microsoft.com/office/drawing/2014/main" id="{86AE4247-BF64-466C-8DB4-995DE24935C5}"/>
                </a:ext>
              </a:extLst>
            </p:cNvPr>
            <p:cNvGraphicFramePr/>
            <p:nvPr>
              <p:extLst>
                <p:ext uri="{D42A27DB-BD31-4B8C-83A1-F6EECF244321}">
                  <p14:modId xmlns:p14="http://schemas.microsoft.com/office/powerpoint/2010/main" val="1307214099"/>
                </p:ext>
              </p:extLst>
            </p:nvPr>
          </p:nvGraphicFramePr>
          <p:xfrm>
            <a:off x="457200" y="1981200"/>
            <a:ext cx="6781800" cy="21336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F5C15096-BDAB-450F-A7AF-48F3CD570089}"/>
                </a:ext>
              </a:extLst>
            </p:cNvPr>
            <p:cNvCxnSpPr>
              <a:cxnSpLocks/>
            </p:cNvCxnSpPr>
            <p:nvPr/>
          </p:nvCxnSpPr>
          <p:spPr>
            <a:xfrm>
              <a:off x="914400" y="2133600"/>
              <a:ext cx="6172200" cy="0"/>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1B6193-F43B-43AE-A4AC-656B703200FB}"/>
                </a:ext>
              </a:extLst>
            </p:cNvPr>
            <p:cNvSpPr txBox="1"/>
            <p:nvPr/>
          </p:nvSpPr>
          <p:spPr>
            <a:xfrm>
              <a:off x="723900" y="1723275"/>
              <a:ext cx="6324600" cy="380996"/>
            </a:xfrm>
            <a:prstGeom prst="rect">
              <a:avLst/>
            </a:prstGeom>
            <a:noFill/>
          </p:spPr>
          <p:txBody>
            <a:bodyPr wrap="square" rtlCol="0">
              <a:spAutoFit/>
            </a:bodyPr>
            <a:lstStyle/>
            <a:p>
              <a:pPr algn="ctr"/>
              <a:r>
                <a:rPr lang="en-US" dirty="0">
                  <a:solidFill>
                    <a:schemeClr val="accent6">
                      <a:lumMod val="75000"/>
                    </a:schemeClr>
                  </a:solidFill>
                </a:rPr>
                <a:t>Common Misconception: 20%</a:t>
              </a:r>
            </a:p>
          </p:txBody>
        </p:sp>
      </p:grpSp>
      <p:sp>
        <p:nvSpPr>
          <p:cNvPr id="12" name="TextBox 11">
            <a:extLst>
              <a:ext uri="{FF2B5EF4-FFF2-40B4-BE49-F238E27FC236}">
                <a16:creationId xmlns:a16="http://schemas.microsoft.com/office/drawing/2014/main" id="{622A74DC-357A-4360-93AF-F4D3902D7EC7}"/>
              </a:ext>
            </a:extLst>
          </p:cNvPr>
          <p:cNvSpPr txBox="1"/>
          <p:nvPr/>
        </p:nvSpPr>
        <p:spPr>
          <a:xfrm>
            <a:off x="569768" y="751077"/>
            <a:ext cx="6629400" cy="461665"/>
          </a:xfrm>
          <a:prstGeom prst="rect">
            <a:avLst/>
          </a:prstGeom>
          <a:noFill/>
        </p:spPr>
        <p:txBody>
          <a:bodyPr wrap="square" rtlCol="0">
            <a:spAutoFit/>
          </a:bodyPr>
          <a:lstStyle/>
          <a:p>
            <a:pPr algn="ctr"/>
            <a:r>
              <a:rPr lang="en-US" sz="2400" dirty="0">
                <a:solidFill>
                  <a:srgbClr val="00AEEF"/>
                </a:solidFill>
              </a:rPr>
              <a:t>Today’s Median Down Payment Is Less Than 20%</a:t>
            </a:r>
          </a:p>
        </p:txBody>
      </p:sp>
      <p:sp>
        <p:nvSpPr>
          <p:cNvPr id="13" name="TextBox 12">
            <a:extLst>
              <a:ext uri="{FF2B5EF4-FFF2-40B4-BE49-F238E27FC236}">
                <a16:creationId xmlns:a16="http://schemas.microsoft.com/office/drawing/2014/main" id="{DD780AA5-70C5-4E74-BC70-157F5E121EB4}"/>
              </a:ext>
            </a:extLst>
          </p:cNvPr>
          <p:cNvSpPr txBox="1"/>
          <p:nvPr/>
        </p:nvSpPr>
        <p:spPr>
          <a:xfrm>
            <a:off x="6896100" y="3609201"/>
            <a:ext cx="495300" cy="276999"/>
          </a:xfrm>
          <a:prstGeom prst="rect">
            <a:avLst/>
          </a:prstGeom>
          <a:noFill/>
        </p:spPr>
        <p:txBody>
          <a:bodyPr wrap="square" rtlCol="0">
            <a:spAutoFit/>
          </a:bodyPr>
          <a:lstStyle/>
          <a:p>
            <a:r>
              <a:rPr lang="en-US" sz="1200" dirty="0">
                <a:solidFill>
                  <a:schemeClr val="bg1">
                    <a:lumMod val="75000"/>
                  </a:schemeClr>
                </a:solidFill>
              </a:rPr>
              <a:t>NAR</a:t>
            </a:r>
          </a:p>
        </p:txBody>
      </p:sp>
    </p:spTree>
    <p:extLst>
      <p:ext uri="{BB962C8B-B14F-4D97-AF65-F5344CB8AC3E}">
        <p14:creationId xmlns:p14="http://schemas.microsoft.com/office/powerpoint/2010/main" val="392017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A7175973-E520-204D-9D1E-EC825040E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8" b="4358"/>
          <a:stretch/>
        </p:blipFill>
        <p:spPr>
          <a:xfrm>
            <a:off x="0" y="-1"/>
            <a:ext cx="7772400" cy="9598223"/>
          </a:xfrm>
          <a:prstGeom prst="rect">
            <a:avLst/>
          </a:prstGeom>
        </p:spPr>
      </p:pic>
      <p:sp>
        <p:nvSpPr>
          <p:cNvPr id="5" name="TextBox 4">
            <a:extLst>
              <a:ext uri="{FF2B5EF4-FFF2-40B4-BE49-F238E27FC236}">
                <a16:creationId xmlns:a16="http://schemas.microsoft.com/office/drawing/2014/main" id="{AD8686DD-621E-2748-9169-F57DBD732C7E}"/>
              </a:ext>
            </a:extLst>
          </p:cNvPr>
          <p:cNvSpPr txBox="1"/>
          <p:nvPr/>
        </p:nvSpPr>
        <p:spPr>
          <a:xfrm>
            <a:off x="7239000" y="9598223"/>
            <a:ext cx="381000" cy="307777"/>
          </a:xfrm>
          <a:prstGeom prst="rect">
            <a:avLst/>
          </a:prstGeom>
          <a:noFill/>
        </p:spPr>
        <p:txBody>
          <a:bodyPr wrap="square" rtlCol="0">
            <a:spAutoFit/>
          </a:bodyPr>
          <a:lstStyle/>
          <a:p>
            <a:r>
              <a:rPr lang="en-US" sz="1400" dirty="0"/>
              <a:t>16</a:t>
            </a:r>
          </a:p>
        </p:txBody>
      </p:sp>
    </p:spTree>
    <p:extLst>
      <p:ext uri="{BB962C8B-B14F-4D97-AF65-F5344CB8AC3E}">
        <p14:creationId xmlns:p14="http://schemas.microsoft.com/office/powerpoint/2010/main" val="393705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tree, person, plant&#10;&#10;Description automatically generated">
            <a:extLst>
              <a:ext uri="{FF2B5EF4-FFF2-40B4-BE49-F238E27FC236}">
                <a16:creationId xmlns:a16="http://schemas.microsoft.com/office/drawing/2014/main" id="{955ADBAE-AB4E-5A4D-9CD4-E0F5135FD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 y="0"/>
            <a:ext cx="7772400" cy="4495800"/>
          </a:xfrm>
          <a:prstGeom prst="rect">
            <a:avLst/>
          </a:prstGeom>
        </p:spPr>
      </p:pic>
      <p:sp>
        <p:nvSpPr>
          <p:cNvPr id="3" name="object 3">
            <a:extLst>
              <a:ext uri="{FF2B5EF4-FFF2-40B4-BE49-F238E27FC236}">
                <a16:creationId xmlns:a16="http://schemas.microsoft.com/office/drawing/2014/main" id="{89DC45DA-14BC-6C4E-A014-699AF73010C5}"/>
              </a:ext>
            </a:extLst>
          </p:cNvPr>
          <p:cNvSpPr txBox="1"/>
          <p:nvPr/>
        </p:nvSpPr>
        <p:spPr>
          <a:xfrm>
            <a:off x="457200" y="4707014"/>
            <a:ext cx="6858000" cy="4817986"/>
          </a:xfrm>
          <a:prstGeom prst="rect">
            <a:avLst/>
          </a:prstGeom>
        </p:spPr>
        <p:txBody>
          <a:bodyPr vert="horz" wrap="square" lIns="0" tIns="31750" rIns="0" bIns="0" rtlCol="0">
            <a:spAutoFit/>
          </a:bodyPr>
          <a:lstStyle/>
          <a:p>
            <a:pPr>
              <a:spcBef>
                <a:spcPts val="900"/>
              </a:spcBef>
            </a:pPr>
            <a:r>
              <a:rPr lang="en-US" sz="1400" dirty="0"/>
              <a:t>Today’s real estate market clearly has high homebuyer interest and low housing inventory. With so many buyers competing for a limited number of houses for sale, it’s more important than ever to know the ins and outs of making a confident and competitive offer. Here are five keys to success for this important stage in the homebuying process.</a:t>
            </a:r>
          </a:p>
          <a:p>
            <a:pPr>
              <a:spcBef>
                <a:spcPts val="900"/>
              </a:spcBef>
            </a:pPr>
            <a:r>
              <a:rPr lang="en-US" sz="1400" b="1" dirty="0">
                <a:solidFill>
                  <a:srgbClr val="00AEEF"/>
                </a:solidFill>
              </a:rPr>
              <a:t>1.  Listen to Your Real Estate Advisor</a:t>
            </a:r>
            <a:endParaRPr lang="en-US" sz="1400" dirty="0">
              <a:solidFill>
                <a:srgbClr val="00AEEF"/>
              </a:solidFill>
            </a:endParaRPr>
          </a:p>
          <a:p>
            <a:pPr>
              <a:spcBef>
                <a:spcPts val="900"/>
              </a:spcBef>
            </a:pPr>
            <a:r>
              <a:rPr lang="en-US" sz="1400" dirty="0"/>
              <a:t>An article from </a:t>
            </a:r>
            <a:r>
              <a:rPr lang="en-US" sz="1400" i="1" dirty="0"/>
              <a:t>Freddie Mac</a:t>
            </a:r>
            <a:r>
              <a:rPr lang="en-US" sz="1400" dirty="0"/>
              <a:t> offers guidance on making an offer on a home today. Right off the bat, it points out how emotional this can be for buyers and why your trusted agent can help you stay focused on the most important things:</a:t>
            </a:r>
          </a:p>
          <a:p>
            <a:pPr lvl="1">
              <a:spcBef>
                <a:spcPts val="900"/>
              </a:spcBef>
            </a:pPr>
            <a:r>
              <a:rPr lang="en-US" sz="1400" i="1" dirty="0"/>
              <a:t>“Remember to let your homebuying team guide you on your journey, not your emotions. Their support and expertise will keep you from compromising on your must-haves and future financial stability.”</a:t>
            </a:r>
            <a:endParaRPr lang="en-US" sz="1400" dirty="0"/>
          </a:p>
          <a:p>
            <a:pPr>
              <a:spcBef>
                <a:spcPts val="900"/>
              </a:spcBef>
            </a:pPr>
            <a:r>
              <a:rPr lang="en-US" sz="1400" dirty="0"/>
              <a:t>Your real estate professional should be your primary source for answers to the questions you have when you’re ready to make an offer.</a:t>
            </a:r>
          </a:p>
          <a:p>
            <a:pPr>
              <a:spcBef>
                <a:spcPts val="900"/>
              </a:spcBef>
            </a:pPr>
            <a:r>
              <a:rPr lang="en-US" sz="1400" b="1" dirty="0">
                <a:solidFill>
                  <a:srgbClr val="00AEEF"/>
                </a:solidFill>
              </a:rPr>
              <a:t>2.  Understand Your Finances</a:t>
            </a:r>
            <a:endParaRPr lang="en-US" sz="1400" dirty="0">
              <a:solidFill>
                <a:srgbClr val="00AEEF"/>
              </a:solidFill>
            </a:endParaRPr>
          </a:p>
          <a:p>
            <a:pPr>
              <a:spcBef>
                <a:spcPts val="900"/>
              </a:spcBef>
            </a:pPr>
            <a:r>
              <a:rPr lang="en-US" sz="1400" dirty="0"/>
              <a:t>Having a complete understanding of your budget and how much house you can afford is essential. The best way to know this is to get pre-approved for a loan early in the homebuying process. Only 44% of today’s prospective homebuyers are planning to apply for pre-approval, so be sure to take this step so you stand out from the crowd. It shows sellers you’re a serious and qualified buyer and can give you a competitive edge if you enter a bidding war.</a:t>
            </a:r>
          </a:p>
        </p:txBody>
      </p:sp>
      <p:grpSp>
        <p:nvGrpSpPr>
          <p:cNvPr id="4" name="Group 3">
            <a:extLst>
              <a:ext uri="{FF2B5EF4-FFF2-40B4-BE49-F238E27FC236}">
                <a16:creationId xmlns:a16="http://schemas.microsoft.com/office/drawing/2014/main" id="{C37F4D5B-F2B3-3441-B2F1-47AECEDC557B}"/>
              </a:ext>
            </a:extLst>
          </p:cNvPr>
          <p:cNvGrpSpPr/>
          <p:nvPr/>
        </p:nvGrpSpPr>
        <p:grpSpPr>
          <a:xfrm>
            <a:off x="228600" y="3654552"/>
            <a:ext cx="7313565" cy="612648"/>
            <a:chOff x="229423" y="4349652"/>
            <a:chExt cx="7313565" cy="612648"/>
          </a:xfrm>
        </p:grpSpPr>
        <p:sp>
          <p:nvSpPr>
            <p:cNvPr id="5" name="object 5">
              <a:extLst>
                <a:ext uri="{FF2B5EF4-FFF2-40B4-BE49-F238E27FC236}">
                  <a16:creationId xmlns:a16="http://schemas.microsoft.com/office/drawing/2014/main" id="{35D09593-D643-C04F-8792-49141857BEE3}"/>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6" name="object 6">
              <a:extLst>
                <a:ext uri="{FF2B5EF4-FFF2-40B4-BE49-F238E27FC236}">
                  <a16:creationId xmlns:a16="http://schemas.microsoft.com/office/drawing/2014/main" id="{A63040D9-32DC-7E4A-B9CE-33BA4036BA38}"/>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7" name="object 7">
              <a:extLst>
                <a:ext uri="{FF2B5EF4-FFF2-40B4-BE49-F238E27FC236}">
                  <a16:creationId xmlns:a16="http://schemas.microsoft.com/office/drawing/2014/main" id="{CA5D0FB9-B23A-5943-B4F5-1A7DF1D27C4A}"/>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5 Tips for Making a Successful Offer</a:t>
              </a:r>
            </a:p>
          </p:txBody>
        </p:sp>
      </p:grpSp>
      <p:sp>
        <p:nvSpPr>
          <p:cNvPr id="9" name="TextBox 8">
            <a:extLst>
              <a:ext uri="{FF2B5EF4-FFF2-40B4-BE49-F238E27FC236}">
                <a16:creationId xmlns:a16="http://schemas.microsoft.com/office/drawing/2014/main" id="{6590F995-AA0A-2840-A2AE-5F0C38EE0DFE}"/>
              </a:ext>
            </a:extLst>
          </p:cNvPr>
          <p:cNvSpPr txBox="1"/>
          <p:nvPr/>
        </p:nvSpPr>
        <p:spPr>
          <a:xfrm>
            <a:off x="7239000" y="9598223"/>
            <a:ext cx="381000" cy="307777"/>
          </a:xfrm>
          <a:prstGeom prst="rect">
            <a:avLst/>
          </a:prstGeom>
          <a:noFill/>
        </p:spPr>
        <p:txBody>
          <a:bodyPr wrap="square" rtlCol="0">
            <a:spAutoFit/>
          </a:bodyPr>
          <a:lstStyle/>
          <a:p>
            <a:r>
              <a:rPr lang="en-US" sz="1400" dirty="0"/>
              <a:t>17</a:t>
            </a:r>
          </a:p>
        </p:txBody>
      </p:sp>
    </p:spTree>
    <p:extLst>
      <p:ext uri="{BB962C8B-B14F-4D97-AF65-F5344CB8AC3E}">
        <p14:creationId xmlns:p14="http://schemas.microsoft.com/office/powerpoint/2010/main" val="101796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grass&#10;&#10;Description automatically generated">
            <a:extLst>
              <a:ext uri="{FF2B5EF4-FFF2-40B4-BE49-F238E27FC236}">
                <a16:creationId xmlns:a16="http://schemas.microsoft.com/office/drawing/2014/main" id="{C01EC551-573E-144D-96E1-955DE5D089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7600"/>
            <a:ext cx="7772400" cy="1981200"/>
          </a:xfrm>
          <a:prstGeom prst="rect">
            <a:avLst/>
          </a:prstGeom>
        </p:spPr>
      </p:pic>
      <p:sp>
        <p:nvSpPr>
          <p:cNvPr id="6" name="TextBox 5">
            <a:extLst>
              <a:ext uri="{FF2B5EF4-FFF2-40B4-BE49-F238E27FC236}">
                <a16:creationId xmlns:a16="http://schemas.microsoft.com/office/drawing/2014/main" id="{451C87C3-A85F-D54F-AD48-CA786AD9A019}"/>
              </a:ext>
            </a:extLst>
          </p:cNvPr>
          <p:cNvSpPr txBox="1"/>
          <p:nvPr/>
        </p:nvSpPr>
        <p:spPr>
          <a:xfrm>
            <a:off x="7239000" y="9598223"/>
            <a:ext cx="381000" cy="307777"/>
          </a:xfrm>
          <a:prstGeom prst="rect">
            <a:avLst/>
          </a:prstGeom>
          <a:noFill/>
        </p:spPr>
        <p:txBody>
          <a:bodyPr wrap="square" rtlCol="0">
            <a:spAutoFit/>
          </a:bodyPr>
          <a:lstStyle/>
          <a:p>
            <a:r>
              <a:rPr lang="en-US" sz="1400" dirty="0"/>
              <a:t>18</a:t>
            </a:r>
          </a:p>
        </p:txBody>
      </p:sp>
      <p:sp>
        <p:nvSpPr>
          <p:cNvPr id="4" name="object 2">
            <a:extLst>
              <a:ext uri="{FF2B5EF4-FFF2-40B4-BE49-F238E27FC236}">
                <a16:creationId xmlns:a16="http://schemas.microsoft.com/office/drawing/2014/main" id="{6F84B66A-0F40-FE4C-9ED6-89DDD3CADB02}"/>
              </a:ext>
            </a:extLst>
          </p:cNvPr>
          <p:cNvSpPr txBox="1"/>
          <p:nvPr/>
        </p:nvSpPr>
        <p:spPr>
          <a:xfrm>
            <a:off x="444500" y="324857"/>
            <a:ext cx="6946900" cy="6968574"/>
          </a:xfrm>
          <a:prstGeom prst="rect">
            <a:avLst/>
          </a:prstGeom>
        </p:spPr>
        <p:txBody>
          <a:bodyPr vert="horz" wrap="square" lIns="0" tIns="111760" rIns="0" bIns="0" rtlCol="0">
            <a:spAutoFit/>
          </a:bodyPr>
          <a:lstStyle/>
          <a:p>
            <a:pPr>
              <a:spcBef>
                <a:spcPts val="900"/>
              </a:spcBef>
            </a:pPr>
            <a:r>
              <a:rPr lang="en-US" sz="1400" b="1" dirty="0">
                <a:solidFill>
                  <a:srgbClr val="00AEEF"/>
                </a:solidFill>
              </a:rPr>
              <a:t>3. Be Ready to Move Quickly</a:t>
            </a:r>
            <a:endParaRPr lang="en-US" sz="1400" dirty="0">
              <a:solidFill>
                <a:srgbClr val="00AEEF"/>
              </a:solidFill>
            </a:endParaRPr>
          </a:p>
          <a:p>
            <a:pPr>
              <a:spcBef>
                <a:spcPts val="900"/>
              </a:spcBef>
            </a:pPr>
            <a:r>
              <a:rPr lang="en-US" sz="1400" dirty="0"/>
              <a:t>According to the </a:t>
            </a:r>
            <a:r>
              <a:rPr lang="en-US" sz="1400" i="1" dirty="0"/>
              <a:t>Realtors Confidence Index,</a:t>
            </a:r>
            <a:r>
              <a:rPr lang="en-US" sz="1400" dirty="0"/>
              <a:t> published monthly by the </a:t>
            </a:r>
            <a:r>
              <a:rPr lang="en-US" sz="1400" i="1" dirty="0"/>
              <a:t>National Association of Realtors</a:t>
            </a:r>
            <a:r>
              <a:rPr lang="en-US" sz="1400" dirty="0"/>
              <a:t> (NAR), the average property sale today receives over three offers and is on the market for just a few weeks. These are both results of today’s competitive market, showing how important it is to stay agile and vigilant in your search. As soon as you find the right home for your needs, be prepared to submit an offer as quickly as possible.</a:t>
            </a:r>
            <a:endParaRPr lang="en-US" sz="1400" b="1" dirty="0">
              <a:solidFill>
                <a:srgbClr val="00AEEF"/>
              </a:solidFill>
            </a:endParaRPr>
          </a:p>
          <a:p>
            <a:pPr>
              <a:spcBef>
                <a:spcPts val="900"/>
              </a:spcBef>
            </a:pPr>
            <a:r>
              <a:rPr lang="en-US" sz="1400" b="1" dirty="0">
                <a:solidFill>
                  <a:srgbClr val="00AEEF"/>
                </a:solidFill>
              </a:rPr>
              <a:t>4. Make a Fair Offer</a:t>
            </a:r>
            <a:endParaRPr lang="en-US" sz="1400" dirty="0">
              <a:solidFill>
                <a:srgbClr val="00AEEF"/>
              </a:solidFill>
            </a:endParaRPr>
          </a:p>
          <a:p>
            <a:pPr>
              <a:spcBef>
                <a:spcPts val="900"/>
              </a:spcBef>
            </a:pPr>
            <a:r>
              <a:rPr lang="en-US" sz="1400" dirty="0"/>
              <a:t>It’s only natural to want the best deal you can get on a home. However, </a:t>
            </a:r>
            <a:r>
              <a:rPr lang="en-US" sz="1400" i="1" dirty="0"/>
              <a:t>Freddie Mac</a:t>
            </a:r>
            <a:r>
              <a:rPr lang="en-US" sz="1400" dirty="0"/>
              <a:t> also warns that submitting an offer that’s too low can lead sellers to doubt how serious you are as a buyer. Don’t submit an offer that will be tossed out as soon as it’s received. The expertise your agent brings to this part of the process will help you stay competitive:</a:t>
            </a:r>
          </a:p>
          <a:p>
            <a:pPr lvl="1">
              <a:spcBef>
                <a:spcPts val="900"/>
              </a:spcBef>
            </a:pPr>
            <a:r>
              <a:rPr lang="en-US" sz="1400" i="1" dirty="0"/>
              <a:t>“Your agent will work with you to make an informed offer based on the market value of the home, the condition of the home and recent home sale prices in the area.”</a:t>
            </a:r>
            <a:endParaRPr lang="en-US" sz="1400" dirty="0"/>
          </a:p>
          <a:p>
            <a:pPr>
              <a:spcBef>
                <a:spcPts val="900"/>
              </a:spcBef>
            </a:pPr>
            <a:r>
              <a:rPr lang="en-US" sz="1400" b="1" dirty="0">
                <a:solidFill>
                  <a:srgbClr val="00AEEF"/>
                </a:solidFill>
              </a:rPr>
              <a:t>5. Be a Flexible Negotiator</a:t>
            </a:r>
            <a:endParaRPr lang="en-US" sz="1400" dirty="0">
              <a:solidFill>
                <a:srgbClr val="00AEEF"/>
              </a:solidFill>
            </a:endParaRPr>
          </a:p>
          <a:p>
            <a:pPr>
              <a:spcBef>
                <a:spcPts val="900"/>
              </a:spcBef>
            </a:pPr>
            <a:r>
              <a:rPr lang="en-US" sz="1400" dirty="0"/>
              <a:t>After submitting an offer, the seller may accept it, reject it, or counter it with their own changes. In a competitive market, it’s important to stay nimble throughout the negotiation process. You can strengthen your position with an offer that includes flexible move-in dates, a higher price, or minimal contingencies (conditions you set that the seller must meet for the purchase to be finalized). </a:t>
            </a:r>
            <a:r>
              <a:rPr lang="en-US" sz="1400" i="1" dirty="0"/>
              <a:t>Freddie Mac </a:t>
            </a:r>
            <a:r>
              <a:rPr lang="en-US" sz="1400" dirty="0"/>
              <a:t>explains that there are, however, certain contingencies you don’t want to forego:</a:t>
            </a:r>
          </a:p>
          <a:p>
            <a:pPr marL="461963" lvl="1">
              <a:spcBef>
                <a:spcPts val="900"/>
              </a:spcBef>
            </a:pPr>
            <a:r>
              <a:rPr lang="en-US" sz="1400" dirty="0"/>
              <a:t>“</a:t>
            </a:r>
            <a:r>
              <a:rPr lang="en-US" sz="1400" b="1" i="1" dirty="0"/>
              <a:t>Resist the temptation to waive the inspection contingency</a:t>
            </a:r>
            <a:r>
              <a:rPr lang="en-US" sz="1400" i="1" dirty="0"/>
              <a:t>, especially in a hot market </a:t>
            </a:r>
            <a:br>
              <a:rPr lang="en-US" sz="1400" i="1" dirty="0"/>
            </a:br>
            <a:r>
              <a:rPr lang="en-US" sz="1400" i="1" dirty="0"/>
              <a:t>or if the home is being sold ‘as-is’, which means the seller won’t pay for repairs. Without </a:t>
            </a:r>
            <a:br>
              <a:rPr lang="en-US" sz="1400" i="1" dirty="0"/>
            </a:br>
            <a:r>
              <a:rPr lang="en-US" sz="1400" i="1" dirty="0"/>
              <a:t>an inspection contingency, you could be stuck with a contract on a house you can’t </a:t>
            </a:r>
            <a:br>
              <a:rPr lang="en-US" sz="1400" i="1" dirty="0"/>
            </a:br>
            <a:r>
              <a:rPr lang="en-US" sz="1400" i="1" dirty="0"/>
              <a:t>afford to fix.”</a:t>
            </a:r>
            <a:endParaRPr lang="en-US" sz="1400" dirty="0"/>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Today’s competitive landscape makes it more important than ever to make a strong offer on a home. Let’s connect to make sure you rise to the top along the way.</a:t>
            </a:r>
          </a:p>
        </p:txBody>
      </p:sp>
    </p:spTree>
    <p:extLst>
      <p:ext uri="{BB962C8B-B14F-4D97-AF65-F5344CB8AC3E}">
        <p14:creationId xmlns:p14="http://schemas.microsoft.com/office/powerpoint/2010/main" val="416750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3C7D01-0060-184B-B695-D2DD74A5A115}"/>
              </a:ext>
            </a:extLst>
          </p:cNvPr>
          <p:cNvSpPr txBox="1"/>
          <p:nvPr/>
        </p:nvSpPr>
        <p:spPr>
          <a:xfrm>
            <a:off x="7239000" y="9598223"/>
            <a:ext cx="381000" cy="307777"/>
          </a:xfrm>
          <a:prstGeom prst="rect">
            <a:avLst/>
          </a:prstGeom>
          <a:noFill/>
        </p:spPr>
        <p:txBody>
          <a:bodyPr wrap="square" rtlCol="0">
            <a:spAutoFit/>
          </a:bodyPr>
          <a:lstStyle/>
          <a:p>
            <a:r>
              <a:rPr lang="en-US" sz="1400" dirty="0"/>
              <a:t>19</a:t>
            </a:r>
          </a:p>
        </p:txBody>
      </p:sp>
      <p:pic>
        <p:nvPicPr>
          <p:cNvPr id="4" name="Picture 3" descr="Graphical user interface, application, website&#10;&#10;Description automatically generated">
            <a:extLst>
              <a:ext uri="{FF2B5EF4-FFF2-40B4-BE49-F238E27FC236}">
                <a16:creationId xmlns:a16="http://schemas.microsoft.com/office/drawing/2014/main" id="{037BCC36-3657-4849-8791-16C1BAD8F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061"/>
          <a:stretch/>
        </p:blipFill>
        <p:spPr>
          <a:xfrm>
            <a:off x="0" y="0"/>
            <a:ext cx="7772400" cy="9448800"/>
          </a:xfrm>
          <a:prstGeom prst="rect">
            <a:avLst/>
          </a:prstGeom>
        </p:spPr>
      </p:pic>
    </p:spTree>
    <p:extLst>
      <p:ext uri="{BB962C8B-B14F-4D97-AF65-F5344CB8AC3E}">
        <p14:creationId xmlns:p14="http://schemas.microsoft.com/office/powerpoint/2010/main" val="198230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5">
            <a:extLst>
              <a:ext uri="{FF2B5EF4-FFF2-40B4-BE49-F238E27FC236}">
                <a16:creationId xmlns:a16="http://schemas.microsoft.com/office/drawing/2014/main" id="{94D5D917-BEAF-5A4B-836E-149D19647710}"/>
              </a:ext>
            </a:extLst>
          </p:cNvPr>
          <p:cNvSpPr txBox="1"/>
          <p:nvPr/>
        </p:nvSpPr>
        <p:spPr>
          <a:xfrm>
            <a:off x="671827" y="1143000"/>
            <a:ext cx="412927" cy="5983689"/>
          </a:xfrm>
          <a:prstGeom prst="rect">
            <a:avLst/>
          </a:prstGeom>
        </p:spPr>
        <p:txBody>
          <a:bodyPr vert="horz" wrap="square" lIns="0" tIns="0" rIns="0" bIns="0" rtlCol="0">
            <a:spAutoFit/>
          </a:bodyPr>
          <a:lstStyle/>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3</a:t>
            </a:r>
            <a:endParaRPr lang="en-US" sz="800" b="1" dirty="0">
              <a:solidFill>
                <a:srgbClr val="00AEEF"/>
              </a:solidFill>
              <a:latin typeface="Calibri" panose="020F0502020204030204" pitchFamily="34" charset="0"/>
              <a:cs typeface="Calibri" panose="020F0502020204030204" pitchFamily="34" charset="0"/>
            </a:endParaRP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5</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6</a:t>
            </a:r>
            <a:endParaRPr lang="en-US" sz="2400" b="1" dirty="0">
              <a:latin typeface="Calibri" panose="020F0502020204030204" pitchFamily="34" charset="0"/>
              <a:cs typeface="Calibri" panose="020F0502020204030204" pitchFamily="34" charset="0"/>
            </a:endParaRP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7</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9</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11</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12</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13</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14</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16</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17</a:t>
            </a:r>
          </a:p>
          <a:p>
            <a:pPr marL="12700" algn="ctr">
              <a:lnSpc>
                <a:spcPts val="2930"/>
              </a:lnSpc>
              <a:spcBef>
                <a:spcPts val="1000"/>
              </a:spcBef>
            </a:pPr>
            <a:r>
              <a:rPr lang="en-US" sz="2400" b="1" dirty="0">
                <a:solidFill>
                  <a:srgbClr val="00AEEF"/>
                </a:solidFill>
                <a:latin typeface="Calibri" panose="020F0502020204030204" pitchFamily="34" charset="0"/>
                <a:cs typeface="Calibri" panose="020F0502020204030204" pitchFamily="34" charset="0"/>
              </a:rPr>
              <a:t>19</a:t>
            </a:r>
          </a:p>
        </p:txBody>
      </p:sp>
      <p:sp>
        <p:nvSpPr>
          <p:cNvPr id="33" name="object 29">
            <a:extLst>
              <a:ext uri="{FF2B5EF4-FFF2-40B4-BE49-F238E27FC236}">
                <a16:creationId xmlns:a16="http://schemas.microsoft.com/office/drawing/2014/main" id="{223A554E-BAA2-B44B-B587-0F6A4A561234}"/>
              </a:ext>
            </a:extLst>
          </p:cNvPr>
          <p:cNvSpPr txBox="1"/>
          <p:nvPr/>
        </p:nvSpPr>
        <p:spPr>
          <a:xfrm>
            <a:off x="1610551" y="1219200"/>
            <a:ext cx="5933247" cy="5775940"/>
          </a:xfrm>
          <a:prstGeom prst="rect">
            <a:avLst/>
          </a:prstGeom>
        </p:spPr>
        <p:txBody>
          <a:bodyPr vert="horz" wrap="square" lIns="0" tIns="0" rIns="0" bIns="0" rtlCol="0">
            <a:spAutoFit/>
          </a:bodyPr>
          <a:lstStyle/>
          <a:p>
            <a:pPr marL="12700">
              <a:spcBef>
                <a:spcPts val="2000"/>
              </a:spcBef>
            </a:pPr>
            <a:r>
              <a:rPr lang="en-US" sz="1600" dirty="0">
                <a:latin typeface="Calibri" panose="020F0502020204030204" pitchFamily="34" charset="0"/>
                <a:cs typeface="Calibri" panose="020F0502020204030204" pitchFamily="34" charset="0"/>
              </a:rPr>
              <a:t>Buying a Home This Spring</a:t>
            </a:r>
          </a:p>
          <a:p>
            <a:pPr marL="12700">
              <a:spcBef>
                <a:spcPts val="2000"/>
              </a:spcBef>
            </a:pPr>
            <a:r>
              <a:rPr lang="en-US" sz="1600" dirty="0">
                <a:latin typeface="Calibri" panose="020F0502020204030204" pitchFamily="34" charset="0"/>
                <a:cs typeface="Calibri" panose="020F0502020204030204" pitchFamily="34" charset="0"/>
              </a:rPr>
              <a:t>Expert Insights for This Spring’s Homebuyers</a:t>
            </a:r>
          </a:p>
          <a:p>
            <a:pPr marL="12700">
              <a:spcBef>
                <a:spcPts val="2000"/>
              </a:spcBef>
            </a:pPr>
            <a:r>
              <a:rPr lang="en-US" sz="1600" dirty="0">
                <a:latin typeface="Calibri" panose="020F0502020204030204" pitchFamily="34" charset="0"/>
                <a:cs typeface="Calibri" panose="020F0502020204030204" pitchFamily="34" charset="0"/>
              </a:rPr>
              <a:t>Staying Patient in a Competitive Market</a:t>
            </a:r>
          </a:p>
          <a:p>
            <a:pPr marL="12700">
              <a:spcBef>
                <a:spcPts val="2000"/>
              </a:spcBef>
            </a:pPr>
            <a:r>
              <a:rPr lang="en-US" sz="1600" dirty="0">
                <a:latin typeface="Calibri" panose="020F0502020204030204" pitchFamily="34" charset="0"/>
                <a:cs typeface="Calibri" panose="020F0502020204030204" pitchFamily="34" charset="0"/>
              </a:rPr>
              <a:t>3 Reasons We’re Not in a Housing Bubble</a:t>
            </a:r>
          </a:p>
          <a:p>
            <a:pPr marL="12700">
              <a:spcBef>
                <a:spcPts val="2000"/>
              </a:spcBef>
            </a:pPr>
            <a:r>
              <a:rPr lang="en-US" sz="1600" dirty="0">
                <a:latin typeface="Calibri" panose="020F0502020204030204" pitchFamily="34" charset="0"/>
                <a:cs typeface="Calibri" panose="020F0502020204030204" pitchFamily="34" charset="0"/>
              </a:rPr>
              <a:t>Why the Cost of a Home Is More Critical Than the Price</a:t>
            </a:r>
          </a:p>
          <a:p>
            <a:pPr marL="12700">
              <a:spcBef>
                <a:spcPts val="2000"/>
              </a:spcBef>
            </a:pPr>
            <a:r>
              <a:rPr lang="en-US" sz="1600" dirty="0">
                <a:latin typeface="Calibri" panose="020F0502020204030204" pitchFamily="34" charset="0"/>
                <a:cs typeface="Calibri" panose="020F0502020204030204" pitchFamily="34" charset="0"/>
              </a:rPr>
              <a:t>Owning a Home Is Still More Affordable Than Renting One</a:t>
            </a:r>
          </a:p>
          <a:p>
            <a:pPr marL="12700">
              <a:spcBef>
                <a:spcPts val="2000"/>
              </a:spcBef>
            </a:pPr>
            <a:r>
              <a:rPr lang="en-US" sz="1600" dirty="0">
                <a:latin typeface="Calibri" panose="020F0502020204030204" pitchFamily="34" charset="0"/>
                <a:cs typeface="Calibri" panose="020F0502020204030204" pitchFamily="34" charset="0"/>
              </a:rPr>
              <a:t>Key Terms to Know in the Homebuying Process</a:t>
            </a:r>
          </a:p>
          <a:p>
            <a:pPr marL="12700">
              <a:spcBef>
                <a:spcPts val="2000"/>
              </a:spcBef>
            </a:pPr>
            <a:r>
              <a:rPr lang="en-US" sz="1600" dirty="0">
                <a:latin typeface="Calibri" panose="020F0502020204030204" pitchFamily="34" charset="0"/>
                <a:cs typeface="Calibri" panose="020F0502020204030204" pitchFamily="34" charset="0"/>
              </a:rPr>
              <a:t>The Path to Homeownership</a:t>
            </a:r>
          </a:p>
          <a:p>
            <a:pPr marL="12700">
              <a:spcBef>
                <a:spcPts val="2000"/>
              </a:spcBef>
            </a:pPr>
            <a:r>
              <a:rPr lang="en-US" sz="1600" dirty="0">
                <a:latin typeface="Calibri" panose="020F0502020204030204" pitchFamily="34" charset="0"/>
                <a:cs typeface="Calibri" panose="020F0502020204030204" pitchFamily="34" charset="0"/>
              </a:rPr>
              <a:t>Do I Really Need a 20% Down Payment?</a:t>
            </a:r>
          </a:p>
          <a:p>
            <a:pPr marL="12700">
              <a:spcBef>
                <a:spcPts val="2000"/>
              </a:spcBef>
            </a:pPr>
            <a:r>
              <a:rPr lang="en-US" sz="1600" dirty="0">
                <a:latin typeface="Calibri" panose="020F0502020204030204" pitchFamily="34" charset="0"/>
                <a:cs typeface="Calibri" panose="020F0502020204030204" pitchFamily="34" charset="0"/>
              </a:rPr>
              <a:t>Things to Avoid after Applying for a Mortgage</a:t>
            </a:r>
          </a:p>
          <a:p>
            <a:pPr marL="12700">
              <a:spcBef>
                <a:spcPts val="2000"/>
              </a:spcBef>
            </a:pPr>
            <a:r>
              <a:rPr lang="en-US" sz="1600" dirty="0">
                <a:latin typeface="Calibri" panose="020F0502020204030204" pitchFamily="34" charset="0"/>
                <a:cs typeface="Calibri" panose="020F0502020204030204" pitchFamily="34" charset="0"/>
              </a:rPr>
              <a:t>5 Tips for Making a Successful Offer</a:t>
            </a:r>
          </a:p>
          <a:p>
            <a:pPr marL="12700">
              <a:spcBef>
                <a:spcPts val="2000"/>
              </a:spcBef>
            </a:pPr>
            <a:r>
              <a:rPr lang="en-US" sz="1600" dirty="0">
                <a:latin typeface="Calibri" panose="020F0502020204030204" pitchFamily="34" charset="0"/>
                <a:cs typeface="Calibri" panose="020F0502020204030204" pitchFamily="34" charset="0"/>
              </a:rPr>
              <a:t>Reasons to Hire a Real Estate Professional</a:t>
            </a:r>
          </a:p>
        </p:txBody>
      </p:sp>
      <p:sp>
        <p:nvSpPr>
          <p:cNvPr id="36" name="object 7">
            <a:extLst>
              <a:ext uri="{FF2B5EF4-FFF2-40B4-BE49-F238E27FC236}">
                <a16:creationId xmlns:a16="http://schemas.microsoft.com/office/drawing/2014/main" id="{61E4FCF6-457D-7145-88FA-F58ED08BE3ED}"/>
              </a:ext>
            </a:extLst>
          </p:cNvPr>
          <p:cNvSpPr txBox="1">
            <a:spLocks/>
          </p:cNvSpPr>
          <p:nvPr/>
        </p:nvSpPr>
        <p:spPr>
          <a:xfrm>
            <a:off x="582299" y="284535"/>
            <a:ext cx="6607801" cy="782265"/>
          </a:xfrm>
          <a:prstGeom prst="rect">
            <a:avLst/>
          </a:prstGeom>
        </p:spPr>
        <p:txBody>
          <a:bodyPr vert="horz" wrap="square" lIns="0" tIns="12700" rIns="0" bIns="0" rtlCol="0">
            <a:spAutoFit/>
          </a:bodyPr>
          <a:lstStyle>
            <a:lvl1pPr>
              <a:defRPr b="0" i="0">
                <a:latin typeface="Calibri" panose="020F0502020204030204" pitchFamily="34" charset="0"/>
                <a:ea typeface="+mj-ea"/>
                <a:cs typeface="Calibri" panose="020F0502020204030204" pitchFamily="34" charset="0"/>
              </a:defRPr>
            </a:lvl1pPr>
          </a:lstStyle>
          <a:p>
            <a:pPr marL="12700" algn="ctr" defTabSz="914400">
              <a:spcBef>
                <a:spcPts val="100"/>
              </a:spcBef>
            </a:pPr>
            <a:r>
              <a:rPr lang="en-US" sz="5000" b="1" kern="0" dirty="0">
                <a:solidFill>
                  <a:schemeClr val="tx1"/>
                </a:solidFill>
                <a:latin typeface="+mj-lt"/>
              </a:rPr>
              <a:t>TABLE OF CONTENTS</a:t>
            </a:r>
          </a:p>
        </p:txBody>
      </p:sp>
      <p:cxnSp>
        <p:nvCxnSpPr>
          <p:cNvPr id="37" name="Straight Connector 36">
            <a:extLst>
              <a:ext uri="{FF2B5EF4-FFF2-40B4-BE49-F238E27FC236}">
                <a16:creationId xmlns:a16="http://schemas.microsoft.com/office/drawing/2014/main" id="{329B6A78-2B0E-174C-BE9F-EE86DF682D51}"/>
              </a:ext>
            </a:extLst>
          </p:cNvPr>
          <p:cNvCxnSpPr>
            <a:cxnSpLocks/>
          </p:cNvCxnSpPr>
          <p:nvPr/>
        </p:nvCxnSpPr>
        <p:spPr>
          <a:xfrm>
            <a:off x="1295400" y="1143000"/>
            <a:ext cx="0" cy="579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4BD852-A27E-304A-A4A2-02A52D31A154}"/>
              </a:ext>
            </a:extLst>
          </p:cNvPr>
          <p:cNvSpPr txBox="1"/>
          <p:nvPr/>
        </p:nvSpPr>
        <p:spPr>
          <a:xfrm>
            <a:off x="7315200" y="9604248"/>
            <a:ext cx="304800" cy="307777"/>
          </a:xfrm>
          <a:prstGeom prst="rect">
            <a:avLst/>
          </a:prstGeom>
          <a:noFill/>
        </p:spPr>
        <p:txBody>
          <a:bodyPr wrap="square" rtlCol="0">
            <a:spAutoFit/>
          </a:bodyPr>
          <a:lstStyle/>
          <a:p>
            <a:r>
              <a:rPr lang="en-US" sz="1400" dirty="0"/>
              <a:t>2</a:t>
            </a:r>
          </a:p>
        </p:txBody>
      </p:sp>
      <p:pic>
        <p:nvPicPr>
          <p:cNvPr id="4" name="Picture 3" descr="A picture containing person, plant&#10;&#10;Description automatically generated">
            <a:extLst>
              <a:ext uri="{FF2B5EF4-FFF2-40B4-BE49-F238E27FC236}">
                <a16:creationId xmlns:a16="http://schemas.microsoft.com/office/drawing/2014/main" id="{B8BBFB02-3162-0A4D-A313-7EEB8911F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9"/>
          <a:stretch/>
        </p:blipFill>
        <p:spPr>
          <a:xfrm>
            <a:off x="-1" y="7162800"/>
            <a:ext cx="7772400" cy="2286000"/>
          </a:xfrm>
          <a:prstGeom prst="rect">
            <a:avLst/>
          </a:prstGeom>
        </p:spPr>
      </p:pic>
    </p:spTree>
    <p:extLst>
      <p:ext uri="{BB962C8B-B14F-4D97-AF65-F5344CB8AC3E}">
        <p14:creationId xmlns:p14="http://schemas.microsoft.com/office/powerpoint/2010/main" val="317400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34D1B4C-2A6B-3D43-B73E-A30DBD9C4CDE}"/>
              </a:ext>
            </a:extLst>
          </p:cNvPr>
          <p:cNvSpPr>
            <a:spLocks noChangeArrowheads="1"/>
          </p:cNvSpPr>
          <p:nvPr/>
        </p:nvSpPr>
        <p:spPr bwMode="auto">
          <a:xfrm>
            <a:off x="381000" y="1018669"/>
            <a:ext cx="7437436" cy="86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ts val="900"/>
              </a:spcBef>
              <a:buNone/>
            </a:pPr>
            <a:r>
              <a:rPr lang="en-US" altLang="en-US" sz="1401" dirty="0"/>
              <a:t>I’</a:t>
            </a:r>
            <a:r>
              <a:rPr lang="en-US" altLang="ja-JP" sz="1401" dirty="0"/>
              <a:t>m sure you have questions and concerns about the real estate process.</a:t>
            </a:r>
          </a:p>
          <a:p>
            <a:pPr>
              <a:spcBef>
                <a:spcPts val="900"/>
              </a:spcBef>
              <a:buNone/>
            </a:pPr>
            <a:r>
              <a:rPr lang="en-US" altLang="ja-JP" sz="1401" dirty="0"/>
              <a:t>I’d love to talk with you about what you read here and help you on the path to buying your new home. My contact information is below, and I look forward to working with you</a:t>
            </a:r>
            <a:r>
              <a:rPr lang="is-IS" altLang="ja-JP" sz="1401" dirty="0"/>
              <a:t>.</a:t>
            </a:r>
            <a:endParaRPr lang="en-US" altLang="en-US" sz="1401" dirty="0"/>
          </a:p>
        </p:txBody>
      </p:sp>
      <p:sp>
        <p:nvSpPr>
          <p:cNvPr id="6" name="TextBox 12">
            <a:extLst>
              <a:ext uri="{FF2B5EF4-FFF2-40B4-BE49-F238E27FC236}">
                <a16:creationId xmlns:a16="http://schemas.microsoft.com/office/drawing/2014/main" id="{CAC1AF1E-95E0-C145-A158-A2D2D4D7B850}"/>
              </a:ext>
            </a:extLst>
          </p:cNvPr>
          <p:cNvSpPr txBox="1">
            <a:spLocks noChangeArrowheads="1"/>
          </p:cNvSpPr>
          <p:nvPr/>
        </p:nvSpPr>
        <p:spPr bwMode="auto">
          <a:xfrm>
            <a:off x="2316161" y="6713823"/>
            <a:ext cx="3322639" cy="20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a:spcBef>
                <a:spcPct val="0"/>
              </a:spcBef>
              <a:buNone/>
            </a:pPr>
            <a:r>
              <a:rPr lang="en-US" altLang="en-US" sz="1799" b="1" dirty="0"/>
              <a:t>KARYN MURPHY</a:t>
            </a:r>
          </a:p>
          <a:p>
            <a:pPr algn="r">
              <a:spcBef>
                <a:spcPct val="0"/>
              </a:spcBef>
              <a:buNone/>
            </a:pPr>
            <a:r>
              <a:rPr lang="en-US" altLang="en-US" sz="1799" b="1" dirty="0"/>
              <a:t>Owner/Managing Broker</a:t>
            </a:r>
          </a:p>
          <a:p>
            <a:pPr algn="r">
              <a:spcBef>
                <a:spcPct val="0"/>
              </a:spcBef>
              <a:buNone/>
            </a:pPr>
            <a:r>
              <a:rPr lang="en-US" altLang="en-US" sz="1799" b="1" dirty="0"/>
              <a:t>KamBri Realty, LLC</a:t>
            </a:r>
          </a:p>
          <a:p>
            <a:pPr algn="r">
              <a:spcBef>
                <a:spcPct val="0"/>
              </a:spcBef>
              <a:buNone/>
            </a:pPr>
            <a:r>
              <a:rPr lang="en-US" altLang="en-US" sz="1799" b="1" dirty="0"/>
              <a:t>Mokena, IL</a:t>
            </a:r>
            <a:br>
              <a:rPr lang="en-US" altLang="en-US" sz="1799" b="1" dirty="0"/>
            </a:br>
            <a:r>
              <a:rPr lang="en-US" altLang="en-US" sz="1799" b="1" dirty="0"/>
              <a:t>KarynMurphyKBR.com</a:t>
            </a:r>
          </a:p>
          <a:p>
            <a:pPr algn="r">
              <a:spcBef>
                <a:spcPct val="0"/>
              </a:spcBef>
              <a:buNone/>
            </a:pPr>
            <a:br>
              <a:rPr lang="en-US" altLang="en-US" sz="1799" b="1" dirty="0"/>
            </a:br>
            <a:r>
              <a:rPr lang="en-US" altLang="en-US" sz="1799" b="1" dirty="0"/>
              <a:t>(708)278-6996</a:t>
            </a:r>
          </a:p>
        </p:txBody>
      </p:sp>
      <p:cxnSp>
        <p:nvCxnSpPr>
          <p:cNvPr id="8" name="Straight Connector 18">
            <a:extLst>
              <a:ext uri="{FF2B5EF4-FFF2-40B4-BE49-F238E27FC236}">
                <a16:creationId xmlns:a16="http://schemas.microsoft.com/office/drawing/2014/main" id="{23135E60-A910-C64C-A215-972030185F4D}"/>
              </a:ext>
            </a:extLst>
          </p:cNvPr>
          <p:cNvCxnSpPr>
            <a:cxnSpLocks/>
          </p:cNvCxnSpPr>
          <p:nvPr/>
        </p:nvCxnSpPr>
        <p:spPr bwMode="auto">
          <a:xfrm>
            <a:off x="-1" y="2201863"/>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19">
            <a:extLst>
              <a:ext uri="{FF2B5EF4-FFF2-40B4-BE49-F238E27FC236}">
                <a16:creationId xmlns:a16="http://schemas.microsoft.com/office/drawing/2014/main" id="{B4882E7E-3942-BA48-BBF3-9B4D534017E1}"/>
              </a:ext>
            </a:extLst>
          </p:cNvPr>
          <p:cNvCxnSpPr>
            <a:cxnSpLocks/>
          </p:cNvCxnSpPr>
          <p:nvPr/>
        </p:nvCxnSpPr>
        <p:spPr bwMode="auto">
          <a:xfrm>
            <a:off x="-1" y="6477000"/>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0" name="Group 9">
            <a:extLst>
              <a:ext uri="{FF2B5EF4-FFF2-40B4-BE49-F238E27FC236}">
                <a16:creationId xmlns:a16="http://schemas.microsoft.com/office/drawing/2014/main" id="{A013C385-B406-284E-AE22-37983642A50F}"/>
              </a:ext>
            </a:extLst>
          </p:cNvPr>
          <p:cNvGrpSpPr/>
          <p:nvPr/>
        </p:nvGrpSpPr>
        <p:grpSpPr>
          <a:xfrm>
            <a:off x="258764" y="9491492"/>
            <a:ext cx="2115269" cy="342918"/>
            <a:chOff x="258763" y="9445002"/>
            <a:chExt cx="2115269" cy="342918"/>
          </a:xfrm>
        </p:grpSpPr>
        <p:pic>
          <p:nvPicPr>
            <p:cNvPr id="11" name="Picture 10">
              <a:extLst>
                <a:ext uri="{FF2B5EF4-FFF2-40B4-BE49-F238E27FC236}">
                  <a16:creationId xmlns:a16="http://schemas.microsoft.com/office/drawing/2014/main" id="{7D8FB69B-5081-0E47-9386-5E81314639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763" y="9445002"/>
              <a:ext cx="325333" cy="342918"/>
            </a:xfrm>
            <a:prstGeom prst="rect">
              <a:avLst/>
            </a:prstGeom>
          </p:spPr>
        </p:pic>
        <p:sp>
          <p:nvSpPr>
            <p:cNvPr id="12" name="TextBox 11">
              <a:extLst>
                <a:ext uri="{FF2B5EF4-FFF2-40B4-BE49-F238E27FC236}">
                  <a16:creationId xmlns:a16="http://schemas.microsoft.com/office/drawing/2014/main" id="{5EB23832-60DE-B34E-B72D-FCC454FF8CEA}"/>
                </a:ext>
              </a:extLst>
            </p:cNvPr>
            <p:cNvSpPr txBox="1"/>
            <p:nvPr/>
          </p:nvSpPr>
          <p:spPr>
            <a:xfrm>
              <a:off x="512088" y="9535507"/>
              <a:ext cx="1861944" cy="246349"/>
            </a:xfrm>
            <a:prstGeom prst="rect">
              <a:avLst/>
            </a:prstGeom>
            <a:noFill/>
          </p:spPr>
          <p:txBody>
            <a:bodyPr wrap="square" rtlCol="0">
              <a:spAutoFit/>
            </a:bodyPr>
            <a:lstStyle/>
            <a:p>
              <a:r>
                <a:rPr lang="en-US" sz="1001" dirty="0">
                  <a:latin typeface="Calibri" panose="020F0502020204030204" pitchFamily="34" charset="0"/>
                  <a:cs typeface="Calibri" panose="020F0502020204030204" pitchFamily="34" charset="0"/>
                </a:rPr>
                <a:t>Equal Housing Opportunity</a:t>
              </a:r>
            </a:p>
          </p:txBody>
        </p:sp>
      </p:grpSp>
      <p:sp>
        <p:nvSpPr>
          <p:cNvPr id="14" name="Rectangle 1">
            <a:extLst>
              <a:ext uri="{FF2B5EF4-FFF2-40B4-BE49-F238E27FC236}">
                <a16:creationId xmlns:a16="http://schemas.microsoft.com/office/drawing/2014/main" id="{844DF073-60DC-554A-8BB6-CA737C069A51}"/>
              </a:ext>
            </a:extLst>
          </p:cNvPr>
          <p:cNvSpPr>
            <a:spLocks noChangeArrowheads="1"/>
          </p:cNvSpPr>
          <p:nvPr/>
        </p:nvSpPr>
        <p:spPr bwMode="auto">
          <a:xfrm>
            <a:off x="381000" y="29033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pic>
        <p:nvPicPr>
          <p:cNvPr id="16" name="Picture 15">
            <a:extLst>
              <a:ext uri="{FF2B5EF4-FFF2-40B4-BE49-F238E27FC236}">
                <a16:creationId xmlns:a16="http://schemas.microsoft.com/office/drawing/2014/main" id="{720FD2B5-68FC-6148-8DC6-42F9176A2B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286003"/>
            <a:ext cx="7772401" cy="4108431"/>
          </a:xfrm>
          <a:prstGeom prst="rect">
            <a:avLst/>
          </a:prstGeom>
        </p:spPr>
      </p:pic>
      <p:pic>
        <p:nvPicPr>
          <p:cNvPr id="3" name="Picture 2" descr="A person with blonde hair&#10;&#10;Description automatically generated with low confidence">
            <a:extLst>
              <a:ext uri="{FF2B5EF4-FFF2-40B4-BE49-F238E27FC236}">
                <a16:creationId xmlns:a16="http://schemas.microsoft.com/office/drawing/2014/main" id="{4CB24635-3CAE-44A3-8DC0-3BEF30683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6166655"/>
            <a:ext cx="1790699" cy="2873076"/>
          </a:xfrm>
          <a:prstGeom prst="rect">
            <a:avLst/>
          </a:prstGeom>
        </p:spPr>
      </p:pic>
      <p:pic>
        <p:nvPicPr>
          <p:cNvPr id="15" name="Picture 14" descr="Logo, company name&#10;&#10;Description automatically generated">
            <a:extLst>
              <a:ext uri="{FF2B5EF4-FFF2-40B4-BE49-F238E27FC236}">
                <a16:creationId xmlns:a16="http://schemas.microsoft.com/office/drawing/2014/main" id="{FCB33997-A736-44F7-9530-72A3CA10DB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121" y="6585190"/>
            <a:ext cx="2216277" cy="2770346"/>
          </a:xfrm>
          <a:prstGeom prst="rect">
            <a:avLst/>
          </a:prstGeom>
        </p:spPr>
      </p:pic>
    </p:spTree>
    <p:extLst>
      <p:ext uri="{BB962C8B-B14F-4D97-AF65-F5344CB8AC3E}">
        <p14:creationId xmlns:p14="http://schemas.microsoft.com/office/powerpoint/2010/main" val="71742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hair with a dog on the lap&#10;&#10;Description automatically generated with medium confidence">
            <a:extLst>
              <a:ext uri="{FF2B5EF4-FFF2-40B4-BE49-F238E27FC236}">
                <a16:creationId xmlns:a16="http://schemas.microsoft.com/office/drawing/2014/main" id="{AFD30E9A-41E7-1D4F-B1B4-CCB2EE7664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96"/>
            <a:ext cx="7772400" cy="3427504"/>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3659624"/>
            <a:ext cx="6858000" cy="6093976"/>
          </a:xfrm>
          <a:prstGeom prst="rect">
            <a:avLst/>
          </a:prstGeom>
        </p:spPr>
        <p:txBody>
          <a:bodyPr vert="horz" wrap="square" lIns="0" tIns="0" rIns="0" bIns="0" rtlCol="0">
            <a:spAutoFit/>
          </a:bodyPr>
          <a:lstStyle/>
          <a:p>
            <a:pPr marL="12700">
              <a:spcBef>
                <a:spcPts val="900"/>
              </a:spcBef>
            </a:pPr>
            <a:r>
              <a:rPr lang="en-US" sz="1400" dirty="0">
                <a:cs typeface="Calibri" panose="020F0502020204030204" pitchFamily="34" charset="0"/>
              </a:rPr>
              <a:t>The housing market recovery has been nothing short of remarkable. Many experts agree the turnaround from the nation’s economic pause last year is playing out extremely well for real estate, so it’s an ideal time to buy a home for those who are ready to make a purchase. Here’s a dive into some of the biggest wins for homebuyers this spring.</a:t>
            </a:r>
          </a:p>
          <a:p>
            <a:pPr marL="12700">
              <a:spcBef>
                <a:spcPts val="900"/>
              </a:spcBef>
            </a:pPr>
            <a:r>
              <a:rPr lang="en-US" sz="1400" b="1" dirty="0">
                <a:solidFill>
                  <a:srgbClr val="00AEEF"/>
                </a:solidFill>
              </a:rPr>
              <a:t>1.  Mortgage Rates Are Still Low</a:t>
            </a:r>
            <a:endParaRPr lang="en-US" sz="1400" b="1" dirty="0">
              <a:solidFill>
                <a:srgbClr val="00AEEF"/>
              </a:solidFill>
              <a:cs typeface="Calibri" panose="020F0502020204030204" pitchFamily="34" charset="0"/>
            </a:endParaRPr>
          </a:p>
          <a:p>
            <a:pPr marL="12700">
              <a:spcBef>
                <a:spcPts val="900"/>
              </a:spcBef>
            </a:pPr>
            <a:r>
              <a:rPr lang="en-US" sz="1400" dirty="0">
                <a:cs typeface="Calibri" panose="020F0502020204030204" pitchFamily="34" charset="0"/>
              </a:rPr>
              <a:t>In 2020, mortgage rates hit all-time lows </a:t>
            </a:r>
            <a:r>
              <a:rPr lang="en-US" sz="1400" b="1" dirty="0">
                <a:cs typeface="Calibri" panose="020F0502020204030204" pitchFamily="34" charset="0"/>
              </a:rPr>
              <a:t>16 times</a:t>
            </a:r>
            <a:r>
              <a:rPr lang="en-US" sz="1400" dirty="0">
                <a:cs typeface="Calibri" panose="020F0502020204030204" pitchFamily="34" charset="0"/>
              </a:rPr>
              <a:t>, falling below 3% for the first time ever. Continued low rates in the early part of this year are setting buyers up for significant long-term gains. According to </a:t>
            </a:r>
            <a:r>
              <a:rPr lang="en-US" sz="1400" i="1" dirty="0">
                <a:cs typeface="Calibri" panose="020F0502020204030204" pitchFamily="34" charset="0"/>
              </a:rPr>
              <a:t>Freddie Mac</a:t>
            </a:r>
            <a:r>
              <a:rPr lang="en-US" sz="1400" dirty="0">
                <a:cs typeface="Calibri" panose="020F0502020204030204" pitchFamily="34" charset="0"/>
              </a:rPr>
              <a:t>:</a:t>
            </a:r>
          </a:p>
          <a:p>
            <a:pPr marL="467511" lvl="1">
              <a:spcBef>
                <a:spcPts val="900"/>
              </a:spcBef>
            </a:pPr>
            <a:r>
              <a:rPr lang="en-US" sz="1400" i="1" dirty="0"/>
              <a:t>“Optimism continues as the economy slowly regains its footing, thus affecting mortgage rates. Though rates continue to rise, </a:t>
            </a:r>
            <a:r>
              <a:rPr lang="en-US" sz="1400" b="1" i="1" dirty="0"/>
              <a:t>they remain near historic lows.” </a:t>
            </a:r>
            <a:endParaRPr lang="en-US" sz="1400" b="1" i="1" dirty="0">
              <a:cs typeface="Calibri" panose="020F0502020204030204" pitchFamily="34" charset="0"/>
            </a:endParaRPr>
          </a:p>
          <a:p>
            <a:pPr marL="12700">
              <a:spcBef>
                <a:spcPts val="900"/>
              </a:spcBef>
            </a:pPr>
            <a:r>
              <a:rPr lang="en-US" sz="1400" dirty="0">
                <a:cs typeface="Calibri" panose="020F0502020204030204" pitchFamily="34" charset="0"/>
              </a:rPr>
              <a:t>Essentially, it’s less expensive to borrow money for a home loan today while rates are low. This is a huge opportunity for buyers to capitalize on right now.</a:t>
            </a:r>
          </a:p>
          <a:p>
            <a:pPr fontAlgn="base">
              <a:spcBef>
                <a:spcPts val="900"/>
              </a:spcBef>
            </a:pPr>
            <a:r>
              <a:rPr lang="en-US" sz="1400" b="1" dirty="0">
                <a:solidFill>
                  <a:srgbClr val="00AEEF"/>
                </a:solidFill>
              </a:rPr>
              <a:t>2.  Buying Is More Affordable Than Renting</a:t>
            </a:r>
          </a:p>
          <a:p>
            <a:pPr>
              <a:spcBef>
                <a:spcPts val="900"/>
              </a:spcBef>
            </a:pPr>
            <a:r>
              <a:rPr lang="en-US" sz="1400" dirty="0"/>
              <a:t>This trend of low mortgage rates has made the typical monthly payment (including principal and interest) less expensive for buyers. According to Odeta Kushi, </a:t>
            </a:r>
            <a:r>
              <a:rPr lang="en-US" sz="1400" i="1" dirty="0"/>
              <a:t>Deputy Chief Economist </a:t>
            </a:r>
            <a:r>
              <a:rPr lang="en-US" sz="1400" dirty="0"/>
              <a:t>for</a:t>
            </a:r>
            <a:r>
              <a:rPr lang="en-US" sz="1400" i="1" dirty="0"/>
              <a:t> First American</a:t>
            </a:r>
            <a:r>
              <a:rPr lang="en-US" sz="1400" dirty="0"/>
              <a:t>:</a:t>
            </a:r>
          </a:p>
          <a:p>
            <a:pPr lvl="1">
              <a:spcBef>
                <a:spcPts val="900"/>
              </a:spcBef>
            </a:pPr>
            <a:r>
              <a:rPr lang="en-US" sz="1400" i="1" dirty="0"/>
              <a:t>“The low mortgage rates and income growth spurred an </a:t>
            </a:r>
            <a:r>
              <a:rPr lang="en-US" sz="1400" b="1" i="1" dirty="0"/>
              <a:t>18.9 percent increase in house-buying power</a:t>
            </a:r>
            <a:r>
              <a:rPr lang="en-US" sz="1400" i="1" dirty="0"/>
              <a:t> compared with a year ago.”</a:t>
            </a:r>
          </a:p>
          <a:p>
            <a:pPr>
              <a:spcBef>
                <a:spcPts val="900"/>
              </a:spcBef>
            </a:pPr>
            <a:r>
              <a:rPr lang="en-US" sz="1400" dirty="0"/>
              <a:t>Buying a home now versus renting one may be a game-changer as it amplifies long-term savings for homeowners. When paying a mortgage as opposed to paying rent, that money </a:t>
            </a:r>
            <a:br>
              <a:rPr lang="en-US" sz="1400" dirty="0"/>
            </a:br>
            <a:r>
              <a:rPr lang="en-US" sz="1400" dirty="0"/>
              <a:t>is reinvested back in your favor, so you’re contributing to your own net worth when you </a:t>
            </a:r>
            <a:br>
              <a:rPr lang="en-US" sz="1400" dirty="0"/>
            </a:br>
            <a:r>
              <a:rPr lang="en-US" sz="1400" dirty="0"/>
              <a:t>own a home. This is a term called </a:t>
            </a:r>
            <a:r>
              <a:rPr lang="en-US" sz="1400" b="1" dirty="0"/>
              <a:t>equity</a:t>
            </a:r>
            <a:r>
              <a:rPr lang="en-US" sz="1400" dirty="0"/>
              <a:t>, and it’s one of the biggest financial benefits </a:t>
            </a:r>
            <a:br>
              <a:rPr lang="en-US" sz="1400" dirty="0"/>
            </a:br>
            <a:r>
              <a:rPr lang="en-US" sz="1400" dirty="0"/>
              <a:t>of homeownership.</a:t>
            </a:r>
            <a:br>
              <a:rPr lang="en-US" sz="1400" dirty="0"/>
            </a:br>
            <a:endParaRPr lang="en-US" sz="1400" dirty="0"/>
          </a:p>
        </p:txBody>
      </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3</a:t>
            </a:r>
          </a:p>
        </p:txBody>
      </p:sp>
      <p:grpSp>
        <p:nvGrpSpPr>
          <p:cNvPr id="13" name="Group 12">
            <a:extLst>
              <a:ext uri="{FF2B5EF4-FFF2-40B4-BE49-F238E27FC236}">
                <a16:creationId xmlns:a16="http://schemas.microsoft.com/office/drawing/2014/main" id="{7638BB4A-A9CF-804C-87FC-D2494B2F845F}"/>
              </a:ext>
            </a:extLst>
          </p:cNvPr>
          <p:cNvGrpSpPr/>
          <p:nvPr/>
        </p:nvGrpSpPr>
        <p:grpSpPr>
          <a:xfrm>
            <a:off x="230235" y="2590800"/>
            <a:ext cx="7313565" cy="612648"/>
            <a:chOff x="229423" y="4349652"/>
            <a:chExt cx="7313565" cy="612648"/>
          </a:xfrm>
        </p:grpSpPr>
        <p:sp>
          <p:nvSpPr>
            <p:cNvPr id="14" name="object 5">
              <a:extLst>
                <a:ext uri="{FF2B5EF4-FFF2-40B4-BE49-F238E27FC236}">
                  <a16:creationId xmlns:a16="http://schemas.microsoft.com/office/drawing/2014/main" id="{5AC2DE1D-C588-6943-9CDE-3A666ADB51B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5" name="object 6">
              <a:extLst>
                <a:ext uri="{FF2B5EF4-FFF2-40B4-BE49-F238E27FC236}">
                  <a16:creationId xmlns:a16="http://schemas.microsoft.com/office/drawing/2014/main" id="{0809798B-4325-2F44-8060-C20F42F2F134}"/>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6" name="object 7">
              <a:extLst>
                <a:ext uri="{FF2B5EF4-FFF2-40B4-BE49-F238E27FC236}">
                  <a16:creationId xmlns:a16="http://schemas.microsoft.com/office/drawing/2014/main" id="{D4CFA345-E045-F746-84C0-85454981FFE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Buying a Home This Spring</a:t>
              </a:r>
            </a:p>
          </p:txBody>
        </p:sp>
      </p:grpSp>
    </p:spTree>
    <p:extLst>
      <p:ext uri="{BB962C8B-B14F-4D97-AF65-F5344CB8AC3E}">
        <p14:creationId xmlns:p14="http://schemas.microsoft.com/office/powerpoint/2010/main" val="218430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23FF23F-531C-D540-A712-19DE4A22D8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0559" y="1676400"/>
            <a:ext cx="5571281" cy="3733800"/>
          </a:xfrm>
          <a:prstGeom prst="rect">
            <a:avLst/>
          </a:prstGeom>
        </p:spPr>
      </p:pic>
      <p:sp>
        <p:nvSpPr>
          <p:cNvPr id="8" name="TextBox 7">
            <a:extLst>
              <a:ext uri="{FF2B5EF4-FFF2-40B4-BE49-F238E27FC236}">
                <a16:creationId xmlns:a16="http://schemas.microsoft.com/office/drawing/2014/main" id="{C914C412-5EE6-014B-9822-E58402F7A723}"/>
              </a:ext>
            </a:extLst>
          </p:cNvPr>
          <p:cNvSpPr txBox="1"/>
          <p:nvPr/>
        </p:nvSpPr>
        <p:spPr>
          <a:xfrm>
            <a:off x="377895" y="381000"/>
            <a:ext cx="6937305" cy="9248686"/>
          </a:xfrm>
          <a:prstGeom prst="rect">
            <a:avLst/>
          </a:prstGeom>
          <a:noFill/>
        </p:spPr>
        <p:txBody>
          <a:bodyPr wrap="square" rtlCol="0">
            <a:spAutoFit/>
          </a:bodyPr>
          <a:lstStyle/>
          <a:p>
            <a:pPr>
              <a:spcBef>
                <a:spcPts val="700"/>
              </a:spcBef>
            </a:pPr>
            <a:r>
              <a:rPr lang="en-US" sz="1400" b="1" dirty="0">
                <a:solidFill>
                  <a:srgbClr val="00AEEF"/>
                </a:solidFill>
              </a:rPr>
              <a:t>3.  Equity Is Growing</a:t>
            </a:r>
          </a:p>
          <a:p>
            <a:pPr>
              <a:spcBef>
                <a:spcPts val="700"/>
              </a:spcBef>
            </a:pPr>
            <a:r>
              <a:rPr lang="en-US" sz="1400" dirty="0"/>
              <a:t>The </a:t>
            </a:r>
            <a:r>
              <a:rPr lang="en-US" sz="1400" i="1" dirty="0"/>
              <a:t>Homeowner Equity Report </a:t>
            </a:r>
            <a:r>
              <a:rPr lang="en-US" sz="1400" dirty="0"/>
              <a:t>from </a:t>
            </a:r>
            <a:r>
              <a:rPr lang="en-US" sz="1400" i="1" dirty="0"/>
              <a:t>CoreLogic </a:t>
            </a:r>
            <a:r>
              <a:rPr lang="en-US" sz="1400" dirty="0"/>
              <a:t>notes that the average homeowner </a:t>
            </a:r>
            <a:r>
              <a:rPr lang="en-US" sz="1400" b="1" dirty="0"/>
              <a:t>gained $17,000 in equity</a:t>
            </a:r>
            <a:r>
              <a:rPr lang="en-US" sz="1400" dirty="0"/>
              <a:t> in just the last year. With equity growing so significantly, you can feel confident that homeownership is a sound investment in your future.</a:t>
            </a:r>
          </a:p>
          <a:p>
            <a:pPr>
              <a:spcBef>
                <a:spcPts val="700"/>
              </a:spcBef>
            </a:pPr>
            <a:endParaRPr lang="en-US" sz="1400" dirty="0"/>
          </a:p>
          <a:p>
            <a:pPr>
              <a:spcBef>
                <a:spcPts val="700"/>
              </a:spcBef>
            </a:pPr>
            <a:br>
              <a:rPr lang="en-US" sz="1400" dirty="0"/>
            </a:br>
            <a:endParaRPr lang="en-US" sz="1400" dirty="0"/>
          </a:p>
          <a:p>
            <a:pPr>
              <a:spcBef>
                <a:spcPts val="700"/>
              </a:spcBef>
            </a:pPr>
            <a:endParaRPr lang="en-US" sz="1400" dirty="0"/>
          </a:p>
          <a:p>
            <a:pPr>
              <a:spcBef>
                <a:spcPts val="700"/>
              </a:spcBef>
            </a:pPr>
            <a:endParaRPr lang="en-US" sz="1400" dirty="0"/>
          </a:p>
          <a:p>
            <a:pPr>
              <a:spcBef>
                <a:spcPts val="700"/>
              </a:spcBef>
            </a:pPr>
            <a:endParaRPr lang="en-US" sz="1400" dirty="0"/>
          </a:p>
          <a:p>
            <a:pPr>
              <a:spcBef>
                <a:spcPts val="700"/>
              </a:spcBef>
            </a:pPr>
            <a:endParaRPr lang="en-US" sz="1400" dirty="0"/>
          </a:p>
          <a:p>
            <a:pPr>
              <a:spcBef>
                <a:spcPts val="700"/>
              </a:spcBef>
            </a:pPr>
            <a:endParaRPr lang="en-US" sz="1400" dirty="0"/>
          </a:p>
          <a:p>
            <a:pPr>
              <a:spcBef>
                <a:spcPts val="700"/>
              </a:spcBef>
            </a:pPr>
            <a:endParaRPr lang="en-US" sz="1400" dirty="0"/>
          </a:p>
          <a:p>
            <a:pPr>
              <a:spcBef>
                <a:spcPts val="700"/>
              </a:spcBef>
            </a:pPr>
            <a:endParaRPr lang="en-US" sz="1400" dirty="0"/>
          </a:p>
          <a:p>
            <a:pPr>
              <a:spcBef>
                <a:spcPts val="700"/>
              </a:spcBef>
            </a:pPr>
            <a:br>
              <a:rPr lang="en-US" sz="1400" dirty="0"/>
            </a:br>
            <a:br>
              <a:rPr lang="en-US" sz="1400" dirty="0"/>
            </a:br>
            <a:endParaRPr lang="en-US" sz="1400" b="1" dirty="0">
              <a:solidFill>
                <a:srgbClr val="00AEEF"/>
              </a:solidFill>
            </a:endParaRPr>
          </a:p>
          <a:p>
            <a:pPr>
              <a:spcBef>
                <a:spcPts val="700"/>
              </a:spcBef>
            </a:pPr>
            <a:endParaRPr lang="en-US" sz="1400" b="1" dirty="0">
              <a:solidFill>
                <a:srgbClr val="00AEEF"/>
              </a:solidFill>
            </a:endParaRPr>
          </a:p>
          <a:p>
            <a:pPr>
              <a:spcBef>
                <a:spcPts val="700"/>
              </a:spcBef>
            </a:pPr>
            <a:r>
              <a:rPr lang="en-US" sz="1400" b="1" dirty="0">
                <a:solidFill>
                  <a:srgbClr val="00AEEF"/>
                </a:solidFill>
              </a:rPr>
              <a:t>4.  Home Prices Are Appreciating</a:t>
            </a:r>
          </a:p>
          <a:p>
            <a:pPr marL="12700">
              <a:spcBef>
                <a:spcPts val="700"/>
              </a:spcBef>
            </a:pPr>
            <a:r>
              <a:rPr lang="en-US" sz="1400" dirty="0"/>
              <a:t>According to many leading experts, home prices are forecasted to continue appreciating this year. When home values appreciate, it’s another factor that increases your equity. According to Lawrence Yun, </a:t>
            </a:r>
            <a:r>
              <a:rPr lang="en-US" sz="1400" i="1" dirty="0"/>
              <a:t>Chief Economist</a:t>
            </a:r>
            <a:r>
              <a:rPr lang="en-US" sz="1400" dirty="0"/>
              <a:t> for the </a:t>
            </a:r>
            <a:r>
              <a:rPr lang="en-US" sz="1400" i="1" dirty="0"/>
              <a:t>National Association of Realtors </a:t>
            </a:r>
            <a:r>
              <a:rPr lang="en-US" sz="1400" dirty="0"/>
              <a:t>(NAR):</a:t>
            </a:r>
          </a:p>
          <a:p>
            <a:pPr marL="463550">
              <a:spcBef>
                <a:spcPts val="700"/>
              </a:spcBef>
            </a:pPr>
            <a:r>
              <a:rPr lang="en-US" sz="1400" i="1" dirty="0"/>
              <a:t>“The housing market was a spectacular surprise in 2020—and the positive trend will continue this year. Home sales in 2021 are expected to rise by around 10%. </a:t>
            </a:r>
            <a:r>
              <a:rPr lang="en-US" sz="1400" b="1" i="1" dirty="0"/>
              <a:t>Home prices will also climb, but I expect more moderate increases than we’ve seen, a break for first-time buyers. </a:t>
            </a:r>
            <a:r>
              <a:rPr lang="en-US" sz="1400" i="1" dirty="0"/>
              <a:t>Mortgage rates will continue to be favorable, staying at or near historic lows of 3% on average. The labor market will strengthen, especially as vaccines become widely available and life moves toward normal.”</a:t>
            </a:r>
          </a:p>
          <a:p>
            <a:pPr marL="12700">
              <a:spcBef>
                <a:spcPts val="700"/>
              </a:spcBef>
            </a:pPr>
            <a:r>
              <a:rPr lang="en-US" sz="1400" dirty="0"/>
              <a:t>Knowing home values are increasing while mortgage rates are so low should help you feel confident that buying a home this year is advantageous from a price perspective and a strong long-term investment.</a:t>
            </a:r>
          </a:p>
          <a:p>
            <a:pPr marL="12700">
              <a:spcBef>
                <a:spcPts val="700"/>
              </a:spcBef>
            </a:pPr>
            <a:r>
              <a:rPr lang="en-US" sz="1400" b="1" dirty="0">
                <a:solidFill>
                  <a:srgbClr val="00AEEF"/>
                </a:solidFill>
                <a:cs typeface="Calibri" panose="020F0502020204030204" pitchFamily="34" charset="0"/>
              </a:rPr>
              <a:t>Bottom Line</a:t>
            </a:r>
            <a:endParaRPr lang="en-US" sz="1400" i="1" dirty="0">
              <a:solidFill>
                <a:srgbClr val="00AEEF"/>
              </a:solidFill>
              <a:cs typeface="Calibri" panose="020F0502020204030204" pitchFamily="34" charset="0"/>
            </a:endParaRPr>
          </a:p>
          <a:p>
            <a:pPr fontAlgn="base">
              <a:spcBef>
                <a:spcPts val="700"/>
              </a:spcBef>
            </a:pPr>
            <a:r>
              <a:rPr lang="en-US" sz="1400" dirty="0"/>
              <a:t>If you’re considering buying a home, this may be your moment, especially with today’s low mortgage rates. Let’s connect to assess your changing needs and set you up for success in the homebuying process.</a:t>
            </a:r>
          </a:p>
        </p:txBody>
      </p:sp>
      <p:sp>
        <p:nvSpPr>
          <p:cNvPr id="56" name="TextBox 55">
            <a:extLst>
              <a:ext uri="{FF2B5EF4-FFF2-40B4-BE49-F238E27FC236}">
                <a16:creationId xmlns:a16="http://schemas.microsoft.com/office/drawing/2014/main" id="{79A41B24-6ACA-1747-98C3-42FF795EED49}"/>
              </a:ext>
            </a:extLst>
          </p:cNvPr>
          <p:cNvSpPr txBox="1"/>
          <p:nvPr/>
        </p:nvSpPr>
        <p:spPr>
          <a:xfrm>
            <a:off x="7315200" y="9604248"/>
            <a:ext cx="304800" cy="307777"/>
          </a:xfrm>
          <a:prstGeom prst="rect">
            <a:avLst/>
          </a:prstGeom>
          <a:noFill/>
        </p:spPr>
        <p:txBody>
          <a:bodyPr wrap="square" rtlCol="0">
            <a:spAutoFit/>
          </a:bodyPr>
          <a:lstStyle/>
          <a:p>
            <a:r>
              <a:rPr lang="en-US" sz="1400" dirty="0"/>
              <a:t>4</a:t>
            </a:r>
          </a:p>
        </p:txBody>
      </p:sp>
      <p:sp>
        <p:nvSpPr>
          <p:cNvPr id="7" name="TextBox 6">
            <a:extLst>
              <a:ext uri="{FF2B5EF4-FFF2-40B4-BE49-F238E27FC236}">
                <a16:creationId xmlns:a16="http://schemas.microsoft.com/office/drawing/2014/main" id="{AFF5B275-75A3-EA4E-A266-47AFCCCB2C91}"/>
              </a:ext>
            </a:extLst>
          </p:cNvPr>
          <p:cNvSpPr txBox="1"/>
          <p:nvPr/>
        </p:nvSpPr>
        <p:spPr>
          <a:xfrm>
            <a:off x="1333499" y="1371600"/>
            <a:ext cx="5105400" cy="369332"/>
          </a:xfrm>
          <a:prstGeom prst="rect">
            <a:avLst/>
          </a:prstGeom>
          <a:noFill/>
        </p:spPr>
        <p:txBody>
          <a:bodyPr wrap="square" rtlCol="0">
            <a:spAutoFit/>
          </a:bodyPr>
          <a:lstStyle/>
          <a:p>
            <a:pPr algn="ctr"/>
            <a:r>
              <a:rPr lang="en-US" sz="1800" b="1" dirty="0">
                <a:solidFill>
                  <a:srgbClr val="00AEEF"/>
                </a:solidFill>
              </a:rPr>
              <a:t>Homeowner Equity Gains over the Last Year</a:t>
            </a:r>
          </a:p>
        </p:txBody>
      </p:sp>
    </p:spTree>
    <p:extLst>
      <p:ext uri="{BB962C8B-B14F-4D97-AF65-F5344CB8AC3E}">
        <p14:creationId xmlns:p14="http://schemas.microsoft.com/office/powerpoint/2010/main" val="9459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arden, lush&#10;&#10;Description automatically generated">
            <a:extLst>
              <a:ext uri="{FF2B5EF4-FFF2-40B4-BE49-F238E27FC236}">
                <a16:creationId xmlns:a16="http://schemas.microsoft.com/office/drawing/2014/main" id="{7F12E258-F9D1-204A-BD3E-A5D0DD9E9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772400" cy="3505200"/>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1" y="3746495"/>
            <a:ext cx="6866012" cy="5778505"/>
          </a:xfrm>
          <a:prstGeom prst="rect">
            <a:avLst/>
          </a:prstGeom>
        </p:spPr>
        <p:txBody>
          <a:bodyPr vert="horz" wrap="square" lIns="0" tIns="0" rIns="0" bIns="0" rtlCol="0">
            <a:spAutoFit/>
          </a:bodyPr>
          <a:lstStyle/>
          <a:p>
            <a:pPr fontAlgn="base">
              <a:spcBef>
                <a:spcPts val="900"/>
              </a:spcBef>
            </a:pPr>
            <a:r>
              <a:rPr lang="en-US" sz="1400" dirty="0">
                <a:latin typeface="Calibri" panose="020F0502020204030204" pitchFamily="34" charset="0"/>
                <a:cs typeface="Calibri" panose="020F0502020204030204" pitchFamily="34" charset="0"/>
              </a:rPr>
              <a:t>Here’s a look at what several industry leaders have to say about how homebuyers may be empowered in the housing market this spring and into next year.</a:t>
            </a:r>
          </a:p>
          <a:p>
            <a:pPr marL="0" marR="0" lvl="0" indent="0" algn="l" defTabSz="909619" rtl="0" eaLnBrk="1" fontAlgn="base" latinLnBrk="0" hangingPunct="1">
              <a:spcBef>
                <a:spcPts val="900"/>
              </a:spcBef>
              <a:spcAft>
                <a:spcPts val="0"/>
              </a:spcAft>
              <a:buClrTx/>
              <a:buSzTx/>
              <a:buFontTx/>
              <a:buNone/>
              <a:tabLst/>
              <a:defRPr/>
            </a:pPr>
            <a:r>
              <a:rPr lang="en-US" sz="1400" b="1" dirty="0">
                <a:solidFill>
                  <a:srgbClr val="00AEEF"/>
                </a:solidFill>
                <a:latin typeface="Calibri" panose="020F0502020204030204" pitchFamily="34" charset="0"/>
                <a:cs typeface="Calibri" panose="020F0502020204030204" pitchFamily="34" charset="0"/>
              </a:rPr>
              <a:t>Ali Wolf, </a:t>
            </a:r>
            <a:r>
              <a:rPr lang="en-US" sz="1400" b="1" i="1" dirty="0">
                <a:solidFill>
                  <a:srgbClr val="00AEEF"/>
                </a:solidFill>
                <a:latin typeface="Calibri" panose="020F0502020204030204" pitchFamily="34" charset="0"/>
                <a:cs typeface="Calibri" panose="020F0502020204030204" pitchFamily="34" charset="0"/>
              </a:rPr>
              <a:t>Chief Economist, Zonda</a:t>
            </a:r>
            <a:r>
              <a:rPr lang="en-US" sz="1400" b="1" dirty="0">
                <a:solidFill>
                  <a:srgbClr val="00AEEF"/>
                </a:solidFill>
                <a:latin typeface="Calibri" panose="020F0502020204030204" pitchFamily="34" charset="0"/>
                <a:cs typeface="Calibri" panose="020F0502020204030204" pitchFamily="34" charset="0"/>
              </a:rPr>
              <a:t>:</a:t>
            </a:r>
          </a:p>
          <a:p>
            <a:pPr marL="473075" marR="0" lvl="0" algn="l" defTabSz="909619" rtl="0" eaLnBrk="1" fontAlgn="base" latinLnBrk="0" hangingPunct="1">
              <a:spcBef>
                <a:spcPts val="900"/>
              </a:spcBef>
              <a:spcAft>
                <a:spcPts val="0"/>
              </a:spcAft>
              <a:buClrTx/>
              <a:buSzTx/>
              <a:buFontTx/>
              <a:buNone/>
              <a:defRPr/>
            </a:pPr>
            <a:r>
              <a:rPr kumimoji="0" lang="en-US" sz="14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“Some people will feel comfortable listing their home during the first half of 2021. Others will want to wait until the vaccines are widely distributed. This suggests </a:t>
            </a:r>
            <a:r>
              <a:rPr kumimoji="0" lang="en-US" sz="1400" b="1" i="1" u="none" strike="noStrike" kern="1200" cap="none" spc="0" normalizeH="0" baseline="0" noProof="0" dirty="0">
                <a:ln>
                  <a:noFill/>
                </a:ln>
                <a:effectLst/>
                <a:uLnTx/>
                <a:uFillTx/>
                <a:latin typeface="Calibri" panose="020F0502020204030204" pitchFamily="34" charset="0"/>
                <a:cs typeface="Calibri" panose="020F0502020204030204" pitchFamily="34" charset="0"/>
              </a:rPr>
              <a:t>more inventory will be for sale </a:t>
            </a:r>
            <a:r>
              <a:rPr kumimoji="0" lang="en-US" sz="14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in late 2021 and into the spring selling season in 2022.”</a:t>
            </a:r>
          </a:p>
          <a:p>
            <a:pPr marL="0" marR="0" lvl="0" indent="0" algn="l" defTabSz="909619" rtl="0" eaLnBrk="1" fontAlgn="base" latinLnBrk="0" hangingPunct="1">
              <a:spcBef>
                <a:spcPts val="900"/>
              </a:spcBef>
              <a:spcAft>
                <a:spcPts val="0"/>
              </a:spcAft>
              <a:buClrTx/>
              <a:buSzTx/>
              <a:buFontTx/>
              <a:buNone/>
              <a:tabLst/>
              <a:defRPr/>
            </a:pPr>
            <a:r>
              <a:rPr lang="en-US" sz="1400" b="1" i="1" dirty="0">
                <a:solidFill>
                  <a:srgbClr val="00AEEF"/>
                </a:solidFill>
                <a:latin typeface="Calibri" panose="020F0502020204030204" pitchFamily="34" charset="0"/>
                <a:cs typeface="Calibri" panose="020F0502020204030204" pitchFamily="34" charset="0"/>
              </a:rPr>
              <a:t>Freddie Mac</a:t>
            </a:r>
            <a:r>
              <a:rPr lang="en-US" sz="1400" b="1" dirty="0">
                <a:solidFill>
                  <a:srgbClr val="00AEEF"/>
                </a:solidFill>
                <a:latin typeface="Calibri" panose="020F0502020204030204" pitchFamily="34" charset="0"/>
                <a:cs typeface="Calibri" panose="020F0502020204030204" pitchFamily="34" charset="0"/>
              </a:rPr>
              <a:t>:</a:t>
            </a:r>
          </a:p>
          <a:p>
            <a:pPr marL="473075" marR="0" lvl="0" algn="l" defTabSz="909619" rtl="0" eaLnBrk="1" fontAlgn="base" latinLnBrk="0" hangingPunct="1">
              <a:spcBef>
                <a:spcPts val="900"/>
              </a:spcBef>
              <a:spcAft>
                <a:spcPts val="0"/>
              </a:spcAft>
              <a:buClrTx/>
              <a:buSzTx/>
              <a:buFontTx/>
              <a:buNone/>
              <a:defRPr/>
            </a:pPr>
            <a:r>
              <a:rPr lang="en-US" sz="1400" i="1" dirty="0">
                <a:latin typeface="Calibri" panose="020F0502020204030204" pitchFamily="34" charset="0"/>
                <a:cs typeface="Calibri" panose="020F0502020204030204" pitchFamily="34" charset="0"/>
              </a:rPr>
              <a:t>“The average 30-year fixed-rate mortgage hit a record low over a dozen times in 2020 and the </a:t>
            </a:r>
            <a:r>
              <a:rPr lang="en-US" sz="1400" b="1" i="1" dirty="0">
                <a:latin typeface="Calibri" panose="020F0502020204030204" pitchFamily="34" charset="0"/>
                <a:cs typeface="Calibri" panose="020F0502020204030204" pitchFamily="34" charset="0"/>
              </a:rPr>
              <a:t>low interest rate environment is projected to continue through this year</a:t>
            </a:r>
            <a:r>
              <a:rPr lang="en-US" sz="1400" i="1" dirty="0">
                <a:latin typeface="Calibri" panose="020F0502020204030204" pitchFamily="34" charset="0"/>
                <a:cs typeface="Calibri" panose="020F0502020204030204" pitchFamily="34" charset="0"/>
              </a:rPr>
              <a:t>. We expect interest rates to average below 3% through the end of 2021.”</a:t>
            </a: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Nicolas </a:t>
            </a:r>
            <a:r>
              <a:rPr lang="en-US" sz="1400" b="1" dirty="0" err="1">
                <a:solidFill>
                  <a:srgbClr val="00AEEF"/>
                </a:solidFill>
                <a:latin typeface="Calibri" panose="020F0502020204030204" pitchFamily="34" charset="0"/>
                <a:cs typeface="Calibri" panose="020F0502020204030204" pitchFamily="34" charset="0"/>
              </a:rPr>
              <a:t>Bedo</a:t>
            </a:r>
            <a:r>
              <a:rPr lang="en-US" sz="1400" b="1" dirty="0">
                <a:solidFill>
                  <a:srgbClr val="00AEEF"/>
                </a:solidFill>
                <a:latin typeface="Calibri" panose="020F0502020204030204" pitchFamily="34" charset="0"/>
                <a:cs typeface="Calibri" panose="020F0502020204030204" pitchFamily="34" charset="0"/>
              </a:rPr>
              <a:t>, </a:t>
            </a:r>
            <a:r>
              <a:rPr lang="en-US" sz="1400" b="1" i="1" dirty="0">
                <a:solidFill>
                  <a:srgbClr val="00AEEF"/>
                </a:solidFill>
                <a:latin typeface="Calibri" panose="020F0502020204030204" pitchFamily="34" charset="0"/>
                <a:cs typeface="Calibri" panose="020F0502020204030204" pitchFamily="34" charset="0"/>
              </a:rPr>
              <a:t>Economic Data Analyst, realtor.com</a:t>
            </a:r>
            <a:r>
              <a:rPr lang="en-US" sz="1400" b="1" dirty="0">
                <a:solidFill>
                  <a:srgbClr val="00AEEF"/>
                </a:solidFill>
                <a:latin typeface="Calibri" panose="020F0502020204030204" pitchFamily="34" charset="0"/>
                <a:cs typeface="Calibri" panose="020F0502020204030204" pitchFamily="34" charset="0"/>
              </a:rPr>
              <a:t>:</a:t>
            </a:r>
          </a:p>
          <a:p>
            <a:pPr marL="473075" fontAlgn="base">
              <a:spcBef>
                <a:spcPts val="900"/>
              </a:spcBef>
            </a:pPr>
            <a:r>
              <a:rPr lang="en-US" sz="1400" i="1" dirty="0">
                <a:latin typeface="Calibri" panose="020F0502020204030204" pitchFamily="34" charset="0"/>
                <a:cs typeface="Calibri" panose="020F0502020204030204" pitchFamily="34" charset="0"/>
              </a:rPr>
              <a:t>“Nationally, the median listing price for a home is $340,000. With a median 1-bedroom rent of $1,533, it would take 11 months to save for the 5 percent down payment</a:t>
            </a:r>
            <a:br>
              <a:rPr lang="en-US" sz="1400" i="1"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of $17,000.</a:t>
            </a:r>
          </a:p>
          <a:p>
            <a:pPr marL="473075" fontAlgn="base">
              <a:spcBef>
                <a:spcPts val="900"/>
              </a:spcBef>
            </a:pPr>
            <a:r>
              <a:rPr lang="en-US" sz="1400" i="1" dirty="0">
                <a:latin typeface="Calibri" panose="020F0502020204030204" pitchFamily="34" charset="0"/>
                <a:cs typeface="Calibri" panose="020F0502020204030204" pitchFamily="34" charset="0"/>
              </a:rPr>
              <a:t>No matter their location, young people who are able to remain gainfully employed and cut back on housing costs because they move back with family to ride out the pandemic will be able to amass significant savings and </a:t>
            </a:r>
            <a:r>
              <a:rPr lang="en-US" sz="1400" b="1" i="1" dirty="0">
                <a:latin typeface="Calibri" panose="020F0502020204030204" pitchFamily="34" charset="0"/>
                <a:cs typeface="Calibri" panose="020F0502020204030204" pitchFamily="34" charset="0"/>
              </a:rPr>
              <a:t>likely become homeowners sooner than otherwise expected</a:t>
            </a:r>
            <a:r>
              <a:rPr lang="en-US" sz="1400" i="1" dirty="0">
                <a:latin typeface="Calibri" panose="020F0502020204030204" pitchFamily="34" charset="0"/>
                <a:cs typeface="Calibri" panose="020F0502020204030204" pitchFamily="34" charset="0"/>
              </a:rPr>
              <a:t>.”</a:t>
            </a:r>
          </a:p>
          <a:p>
            <a:pPr lvl="0" fontAlgn="base">
              <a:spcBef>
                <a:spcPts val="900"/>
              </a:spcBef>
              <a:defRPr/>
            </a:pPr>
            <a:r>
              <a:rPr lang="en-US" sz="1400" b="1" dirty="0">
                <a:solidFill>
                  <a:srgbClr val="00AEEF"/>
                </a:solidFill>
                <a:latin typeface="Calibri" panose="020F0502020204030204" pitchFamily="34" charset="0"/>
                <a:cs typeface="Calibri" panose="020F0502020204030204" pitchFamily="34" charset="0"/>
              </a:rPr>
              <a:t>Bottom Line</a:t>
            </a:r>
          </a:p>
          <a:p>
            <a:pPr lvl="0" fontAlgn="base">
              <a:spcBef>
                <a:spcPts val="900"/>
              </a:spcBef>
              <a:defRPr/>
            </a:pPr>
            <a:r>
              <a:rPr lang="en-US" sz="1400" dirty="0">
                <a:latin typeface="Calibri" panose="020F0502020204030204" pitchFamily="34" charset="0"/>
                <a:cs typeface="Calibri" panose="020F0502020204030204" pitchFamily="34" charset="0"/>
              </a:rPr>
              <a:t>The experts are very optimistic about the housing market right now. If you pressed pause on your real estate plans last year, let’s chat to determine how you can re-engage in the homebuying process this spring.</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5</a:t>
            </a:r>
          </a:p>
        </p:txBody>
      </p:sp>
      <p:grpSp>
        <p:nvGrpSpPr>
          <p:cNvPr id="13" name="Group 12">
            <a:extLst>
              <a:ext uri="{FF2B5EF4-FFF2-40B4-BE49-F238E27FC236}">
                <a16:creationId xmlns:a16="http://schemas.microsoft.com/office/drawing/2014/main" id="{D5F9231A-84B4-A24D-8792-79A242A3432E}"/>
              </a:ext>
            </a:extLst>
          </p:cNvPr>
          <p:cNvGrpSpPr/>
          <p:nvPr/>
        </p:nvGrpSpPr>
        <p:grpSpPr>
          <a:xfrm>
            <a:off x="238198" y="2663952"/>
            <a:ext cx="7313565" cy="612648"/>
            <a:chOff x="229423" y="4349652"/>
            <a:chExt cx="7313565" cy="612648"/>
          </a:xfrm>
        </p:grpSpPr>
        <p:sp>
          <p:nvSpPr>
            <p:cNvPr id="15" name="object 5">
              <a:extLst>
                <a:ext uri="{FF2B5EF4-FFF2-40B4-BE49-F238E27FC236}">
                  <a16:creationId xmlns:a16="http://schemas.microsoft.com/office/drawing/2014/main" id="{F8337F1E-C51B-5F46-B899-BD3A4F3184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ADF0A915-CF1D-DC46-B1FD-0525A5C0042B}"/>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374FC6A2-ED93-C446-B0CF-776EC59A40C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Expert Insights for This Spring’s Homebuyers</a:t>
              </a:r>
            </a:p>
          </p:txBody>
        </p:sp>
      </p:grpSp>
    </p:spTree>
    <p:extLst>
      <p:ext uri="{BB962C8B-B14F-4D97-AF65-F5344CB8AC3E}">
        <p14:creationId xmlns:p14="http://schemas.microsoft.com/office/powerpoint/2010/main" val="59915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bird, outdoor, swimming&#10;&#10;Description automatically generated">
            <a:extLst>
              <a:ext uri="{FF2B5EF4-FFF2-40B4-BE49-F238E27FC236}">
                <a16:creationId xmlns:a16="http://schemas.microsoft.com/office/drawing/2014/main" id="{EB73ACF6-24EA-874B-98D8-5B36F99E69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 y="0"/>
            <a:ext cx="7772400" cy="2182693"/>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199" y="2438400"/>
            <a:ext cx="6858001" cy="861774"/>
          </a:xfrm>
          <a:prstGeom prst="rect">
            <a:avLst/>
          </a:prstGeom>
        </p:spPr>
        <p:txBody>
          <a:bodyPr vert="horz" wrap="square" lIns="0" tIns="0" rIns="0" bIns="0" rtlCol="0">
            <a:spAutoFit/>
          </a:bodyPr>
          <a:lstStyle/>
          <a:p>
            <a:pPr fontAlgn="base">
              <a:spcBef>
                <a:spcPts val="900"/>
              </a:spcBef>
            </a:pPr>
            <a:r>
              <a:rPr lang="en-US" sz="1400" dirty="0"/>
              <a:t>According to the </a:t>
            </a:r>
            <a:r>
              <a:rPr lang="en-US" sz="1400" i="1" dirty="0"/>
              <a:t>Realtors Confidence Index Survey</a:t>
            </a:r>
            <a:r>
              <a:rPr lang="en-US" sz="1400" dirty="0"/>
              <a:t> from the </a:t>
            </a:r>
            <a:r>
              <a:rPr lang="en-US" sz="1400" i="1" dirty="0"/>
              <a:t>National Association of Realtors </a:t>
            </a:r>
            <a:r>
              <a:rPr lang="en-US" sz="1400" dirty="0"/>
              <a:t>(NAR), </a:t>
            </a:r>
            <a:r>
              <a:rPr lang="en-US" sz="1400" b="1" dirty="0"/>
              <a:t>buyer demand across the country is incredibly strong</a:t>
            </a:r>
            <a:r>
              <a:rPr lang="en-US" sz="1400" dirty="0"/>
              <a:t>. That’s not the case, however, on the supply side. Seller traffic is simply not keeping up, making it challenging in many areas for buyers to find homes to purchase. Here’s a breakdown by state:</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228600" y="1371600"/>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Staying Patient in a Competitive Market</a:t>
              </a:r>
            </a:p>
          </p:txBody>
        </p:sp>
      </p:gr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6</a:t>
            </a:r>
          </a:p>
        </p:txBody>
      </p:sp>
      <p:sp>
        <p:nvSpPr>
          <p:cNvPr id="14" name="TextBox 13">
            <a:extLst>
              <a:ext uri="{FF2B5EF4-FFF2-40B4-BE49-F238E27FC236}">
                <a16:creationId xmlns:a16="http://schemas.microsoft.com/office/drawing/2014/main" id="{CE48076D-39FF-E543-BE18-F90803E6A14E}"/>
              </a:ext>
            </a:extLst>
          </p:cNvPr>
          <p:cNvSpPr txBox="1"/>
          <p:nvPr/>
        </p:nvSpPr>
        <p:spPr>
          <a:xfrm>
            <a:off x="381000" y="6629400"/>
            <a:ext cx="7103936" cy="2923877"/>
          </a:xfrm>
          <a:prstGeom prst="rect">
            <a:avLst/>
          </a:prstGeom>
          <a:noFill/>
        </p:spPr>
        <p:txBody>
          <a:bodyPr wrap="square" rtlCol="0">
            <a:spAutoFit/>
          </a:bodyPr>
          <a:lstStyle/>
          <a:p>
            <a:pPr fontAlgn="base">
              <a:spcBef>
                <a:spcPts val="900"/>
              </a:spcBef>
            </a:pPr>
            <a:r>
              <a:rPr lang="en-US" sz="1400" dirty="0"/>
              <a:t>NAR also reports that the actual number of homes for sale stands at 1.04 million units, </a:t>
            </a:r>
            <a:r>
              <a:rPr lang="en-US" sz="1400" b="1" dirty="0"/>
              <a:t>down 25.7% from one year ago</a:t>
            </a:r>
            <a:r>
              <a:rPr lang="en-US" sz="1400" dirty="0"/>
              <a:t> (1.40 million). Inventory is at an all-time low with </a:t>
            </a:r>
            <a:r>
              <a:rPr lang="en-US" sz="1400" b="1" dirty="0"/>
              <a:t>1.9 months’ supply </a:t>
            </a:r>
            <a:r>
              <a:rPr lang="en-US" sz="1400" dirty="0"/>
              <a:t>available at the current sales pace. In a normal market, that number would be 6.0 months of inventory – significantly higher than it is today.</a:t>
            </a:r>
          </a:p>
          <a:p>
            <a:pPr fontAlgn="base">
              <a:spcBef>
                <a:spcPts val="900"/>
              </a:spcBef>
            </a:pPr>
            <a:r>
              <a:rPr lang="en-US" sz="1400" b="1" dirty="0">
                <a:solidFill>
                  <a:srgbClr val="00AEEF"/>
                </a:solidFill>
              </a:rPr>
              <a:t>What does this mean for you?</a:t>
            </a:r>
          </a:p>
          <a:p>
            <a:pPr fontAlgn="base">
              <a:spcBef>
                <a:spcPts val="900"/>
              </a:spcBef>
            </a:pPr>
            <a:r>
              <a:rPr lang="en-US" sz="1400" dirty="0"/>
              <a:t>If you’re ready to buy and you’re having trouble finding a home, </a:t>
            </a:r>
            <a:r>
              <a:rPr lang="en-US" sz="1400" b="1" dirty="0"/>
              <a:t>remain patient</a:t>
            </a:r>
            <a:r>
              <a:rPr lang="en-US" sz="1400" dirty="0"/>
              <a:t> in the search process. At the same time, be ready to </a:t>
            </a:r>
            <a:r>
              <a:rPr lang="en-US" sz="1400" b="1" dirty="0"/>
              <a:t>act immediately</a:t>
            </a:r>
            <a:r>
              <a:rPr lang="en-US" sz="1400" dirty="0"/>
              <a:t> once you find the right home since bidding wars are more common when so few houses are up for sale.</a:t>
            </a:r>
            <a:endParaRPr lang="en-US" sz="1400" b="1" dirty="0">
              <a:solidFill>
                <a:srgbClr val="00AEEF"/>
              </a:solidFill>
            </a:endParaRPr>
          </a:p>
          <a:p>
            <a:pPr fontAlgn="base">
              <a:spcBef>
                <a:spcPts val="900"/>
              </a:spcBef>
            </a:pPr>
            <a:r>
              <a:rPr lang="en-US" sz="1400" b="1" dirty="0">
                <a:solidFill>
                  <a:srgbClr val="00AEEF"/>
                </a:solidFill>
              </a:rPr>
              <a:t>Bottom Line</a:t>
            </a:r>
          </a:p>
          <a:p>
            <a:pPr fontAlgn="base">
              <a:spcBef>
                <a:spcPts val="900"/>
              </a:spcBef>
            </a:pPr>
            <a:r>
              <a:rPr lang="en-US" sz="1400" dirty="0"/>
              <a:t>Let’s connect so you have an expert guide to help you balance both patience and persistence in the homebuying process.</a:t>
            </a:r>
          </a:p>
        </p:txBody>
      </p:sp>
      <p:pic>
        <p:nvPicPr>
          <p:cNvPr id="6" name="Picture 5" descr="Map&#10;&#10;Description automatically generated with medium confidence">
            <a:extLst>
              <a:ext uri="{FF2B5EF4-FFF2-40B4-BE49-F238E27FC236}">
                <a16:creationId xmlns:a16="http://schemas.microsoft.com/office/drawing/2014/main" id="{0065E281-B451-DA41-9DC6-6234DC891C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828" y="3495209"/>
            <a:ext cx="7199108" cy="3108706"/>
          </a:xfrm>
          <a:prstGeom prst="rect">
            <a:avLst/>
          </a:prstGeom>
        </p:spPr>
      </p:pic>
      <p:sp>
        <p:nvSpPr>
          <p:cNvPr id="13" name="TextBox 12">
            <a:extLst>
              <a:ext uri="{FF2B5EF4-FFF2-40B4-BE49-F238E27FC236}">
                <a16:creationId xmlns:a16="http://schemas.microsoft.com/office/drawing/2014/main" id="{388418F9-F204-CD48-B5A9-FAEDBFBB52F7}"/>
              </a:ext>
            </a:extLst>
          </p:cNvPr>
          <p:cNvSpPr txBox="1"/>
          <p:nvPr/>
        </p:nvSpPr>
        <p:spPr>
          <a:xfrm>
            <a:off x="888380" y="3419737"/>
            <a:ext cx="2159620" cy="369332"/>
          </a:xfrm>
          <a:prstGeom prst="rect">
            <a:avLst/>
          </a:prstGeom>
          <a:noFill/>
        </p:spPr>
        <p:txBody>
          <a:bodyPr wrap="square" rtlCol="0">
            <a:spAutoFit/>
          </a:bodyPr>
          <a:lstStyle/>
          <a:p>
            <a:pPr algn="ctr"/>
            <a:r>
              <a:rPr lang="en-US" sz="1800" b="1" dirty="0">
                <a:solidFill>
                  <a:srgbClr val="00AEEF"/>
                </a:solidFill>
              </a:rPr>
              <a:t>Buyer Traffic Index</a:t>
            </a:r>
          </a:p>
        </p:txBody>
      </p:sp>
      <p:sp>
        <p:nvSpPr>
          <p:cNvPr id="15" name="TextBox 14">
            <a:extLst>
              <a:ext uri="{FF2B5EF4-FFF2-40B4-BE49-F238E27FC236}">
                <a16:creationId xmlns:a16="http://schemas.microsoft.com/office/drawing/2014/main" id="{7C9370D6-0FF7-104F-9BE2-7932378C2E1C}"/>
              </a:ext>
            </a:extLst>
          </p:cNvPr>
          <p:cNvSpPr txBox="1"/>
          <p:nvPr/>
        </p:nvSpPr>
        <p:spPr>
          <a:xfrm>
            <a:off x="4698380" y="3417174"/>
            <a:ext cx="2159620" cy="369332"/>
          </a:xfrm>
          <a:prstGeom prst="rect">
            <a:avLst/>
          </a:prstGeom>
          <a:noFill/>
        </p:spPr>
        <p:txBody>
          <a:bodyPr wrap="square" rtlCol="0">
            <a:spAutoFit/>
          </a:bodyPr>
          <a:lstStyle/>
          <a:p>
            <a:pPr algn="ctr"/>
            <a:r>
              <a:rPr lang="en-US" sz="1800" b="1" dirty="0">
                <a:solidFill>
                  <a:srgbClr val="00AEEF"/>
                </a:solidFill>
              </a:rPr>
              <a:t>Seller Traffic Index</a:t>
            </a:r>
          </a:p>
        </p:txBody>
      </p:sp>
    </p:spTree>
    <p:extLst>
      <p:ext uri="{BB962C8B-B14F-4D97-AF65-F5344CB8AC3E}">
        <p14:creationId xmlns:p14="http://schemas.microsoft.com/office/powerpoint/2010/main" val="199316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874C2A7-1269-E046-832C-58D9F555B4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1677623"/>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0" y="1836048"/>
            <a:ext cx="6877245" cy="7917552"/>
          </a:xfrm>
          <a:prstGeom prst="rect">
            <a:avLst/>
          </a:prstGeom>
        </p:spPr>
        <p:txBody>
          <a:bodyPr vert="horz" wrap="square" lIns="0" tIns="0" rIns="0" bIns="0" rtlCol="0">
            <a:spAutoFit/>
          </a:bodyPr>
          <a:lstStyle/>
          <a:p>
            <a:pPr>
              <a:spcBef>
                <a:spcPts val="900"/>
              </a:spcBef>
            </a:pPr>
            <a:r>
              <a:rPr lang="en-US" sz="1400" dirty="0"/>
              <a:t>Home values appreciated by almost ten percent in 2020, and they’re forecast to continue rising this year. This has some voicing concern that we may be in another housing bubble like the one we experienced a little over a decade ago. Here are three reasons why that’s actually not the case and the market is completely different today.</a:t>
            </a:r>
          </a:p>
          <a:p>
            <a:pPr lvl="0">
              <a:spcBef>
                <a:spcPts val="900"/>
              </a:spcBef>
            </a:pPr>
            <a:r>
              <a:rPr lang="en-US" sz="1400" b="1" dirty="0">
                <a:solidFill>
                  <a:srgbClr val="00AEEF"/>
                </a:solidFill>
              </a:rPr>
              <a:t>1.  This time, housing supply is extremely limited.</a:t>
            </a:r>
            <a:endParaRPr lang="en-US" sz="1400" dirty="0">
              <a:solidFill>
                <a:srgbClr val="00AEEF"/>
              </a:solidFill>
            </a:endParaRPr>
          </a:p>
          <a:p>
            <a:pPr>
              <a:spcBef>
                <a:spcPts val="900"/>
              </a:spcBef>
            </a:pPr>
            <a:r>
              <a:rPr lang="en-US" sz="1400" dirty="0"/>
              <a:t>The price of any item is determined by supply and demand. If supply is high and demand is low, prices normally decrease. If supply is low and demand is high, prices naturally increase.</a:t>
            </a:r>
          </a:p>
          <a:p>
            <a:pPr>
              <a:spcBef>
                <a:spcPts val="900"/>
              </a:spcBef>
            </a:pPr>
            <a:r>
              <a:rPr lang="en-US" sz="1400" dirty="0"/>
              <a:t>In real estate, this balance is measured in “</a:t>
            </a:r>
            <a:r>
              <a:rPr lang="en-US" sz="1400" b="1" dirty="0"/>
              <a:t>months’ supply of inventory</a:t>
            </a:r>
            <a:r>
              <a:rPr lang="en-US" sz="1400" dirty="0"/>
              <a:t>” which is based on the number of current homes for sale compared to the number of buyers in the market. The normal months’ supply of inventory for the market is about 6 months. Anything above that defines a buyers’ market, indicating prices will soften. Anything below that defines a sellers’ market in which prices normally appreciate.</a:t>
            </a:r>
          </a:p>
          <a:p>
            <a:pPr>
              <a:spcBef>
                <a:spcPts val="900"/>
              </a:spcBef>
            </a:pPr>
            <a:r>
              <a:rPr lang="en-US" sz="1400" dirty="0"/>
              <a:t>Between 2006 and 2008, the months’ supply of inventory increased from just over 5 months to </a:t>
            </a:r>
            <a:r>
              <a:rPr lang="en-US" sz="1400" b="1" dirty="0"/>
              <a:t>11 months.</a:t>
            </a:r>
            <a:r>
              <a:rPr lang="en-US" sz="1400" dirty="0"/>
              <a:t> The months’ supply was over 7 months in twenty-seven of those thirty-six months, yet home values continued to rise. Months’ inventory has been under 5 months for the last 3 years, under 4 for thirteen of the last fourteen months, and under 3 for the last six months. It currently stands at </a:t>
            </a:r>
            <a:r>
              <a:rPr lang="en-US" sz="1400" b="1" dirty="0"/>
              <a:t>1.9 months</a:t>
            </a:r>
            <a:r>
              <a:rPr lang="en-US" sz="1400" dirty="0"/>
              <a:t> – a historic low. Remember, if supply is low and demand is high, prices </a:t>
            </a:r>
            <a:r>
              <a:rPr lang="en-US" sz="1400" b="1" dirty="0"/>
              <a:t>naturally increase</a:t>
            </a:r>
            <a:r>
              <a:rPr lang="en-US" sz="1400" dirty="0"/>
              <a:t>.</a:t>
            </a:r>
            <a:endParaRPr lang="en-US" dirty="0"/>
          </a:p>
          <a:p>
            <a:pPr lvl="0">
              <a:spcBef>
                <a:spcPts val="900"/>
              </a:spcBef>
            </a:pPr>
            <a:r>
              <a:rPr lang="en-US" sz="1400" b="1" dirty="0">
                <a:solidFill>
                  <a:srgbClr val="00AEEF"/>
                </a:solidFill>
              </a:rPr>
              <a:t>2.  This time, housing demand is real.</a:t>
            </a:r>
            <a:endParaRPr lang="en-US" sz="1400" dirty="0">
              <a:solidFill>
                <a:srgbClr val="00AEEF"/>
              </a:solidFill>
            </a:endParaRPr>
          </a:p>
          <a:p>
            <a:pPr>
              <a:spcBef>
                <a:spcPts val="900"/>
              </a:spcBef>
            </a:pPr>
            <a:r>
              <a:rPr lang="en-US" sz="1400" dirty="0"/>
              <a:t>During the housing boom in the mid-2000s, there was what Robert Schiller, a fellow at the </a:t>
            </a:r>
            <a:r>
              <a:rPr lang="en-US" sz="1400" i="1" dirty="0"/>
              <a:t>Yale School of Management's International Center for Finance</a:t>
            </a:r>
            <a:r>
              <a:rPr lang="en-US" sz="1400" dirty="0"/>
              <a:t>, called “</a:t>
            </a:r>
            <a:r>
              <a:rPr lang="en-US" sz="1400" b="1" dirty="0"/>
              <a:t>irrational exuberance</a:t>
            </a:r>
            <a:r>
              <a:rPr lang="en-US" sz="1400" dirty="0"/>
              <a:t>.” The definition of the term is, “</a:t>
            </a:r>
            <a:r>
              <a:rPr lang="en-US" sz="1400" i="1" dirty="0"/>
              <a:t>unfounded market optimism that lacks a real foundation of fundamental valuation, but instead rests on psychological factors.</a:t>
            </a:r>
            <a:r>
              <a:rPr lang="en-US" sz="1400" dirty="0"/>
              <a:t>” Without considering historic market trends, people got caught up in the frenzy and bought houses based on an unrealistic belief that housing values would continue to escalate.</a:t>
            </a:r>
          </a:p>
          <a:p>
            <a:pPr>
              <a:spcBef>
                <a:spcPts val="900"/>
              </a:spcBef>
            </a:pPr>
            <a:r>
              <a:rPr lang="en-US" sz="1400" dirty="0"/>
              <a:t>The mortgage industry fed into this craziness by making mortgage money available to just about anyone, as shown in the </a:t>
            </a:r>
            <a:r>
              <a:rPr lang="en-US" sz="1400" i="1" dirty="0"/>
              <a:t>Mortgage Credit Availability Index </a:t>
            </a:r>
            <a:r>
              <a:rPr lang="en-US" sz="1400" dirty="0"/>
              <a:t>(MCAI) published by the </a:t>
            </a:r>
            <a:r>
              <a:rPr lang="en-US" sz="1400" i="1" dirty="0"/>
              <a:t>Mortgage Bankers Association</a:t>
            </a:r>
            <a:r>
              <a:rPr lang="en-US" sz="1400" dirty="0"/>
              <a:t>. The higher the index, the easier it is to get a mortgage; the lower the index, the more difficult it is to obtain one. Prior to the housing boom, the index stood just below 400. In 2006, the index hit an all-time high of over 868, meaning just about anyone could qualify for a mortgage. Today, the index stands at 124.6, which is well below even the pre-boom level.</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7</a:t>
            </a:r>
          </a:p>
        </p:txBody>
      </p:sp>
      <p:grpSp>
        <p:nvGrpSpPr>
          <p:cNvPr id="13" name="Group 12">
            <a:extLst>
              <a:ext uri="{FF2B5EF4-FFF2-40B4-BE49-F238E27FC236}">
                <a16:creationId xmlns:a16="http://schemas.microsoft.com/office/drawing/2014/main" id="{D5F9231A-84B4-A24D-8792-79A242A3432E}"/>
              </a:ext>
            </a:extLst>
          </p:cNvPr>
          <p:cNvGrpSpPr/>
          <p:nvPr/>
        </p:nvGrpSpPr>
        <p:grpSpPr>
          <a:xfrm>
            <a:off x="230235" y="838200"/>
            <a:ext cx="7313565" cy="612648"/>
            <a:chOff x="229423" y="4349652"/>
            <a:chExt cx="7313565" cy="612648"/>
          </a:xfrm>
        </p:grpSpPr>
        <p:sp>
          <p:nvSpPr>
            <p:cNvPr id="15" name="object 5">
              <a:extLst>
                <a:ext uri="{FF2B5EF4-FFF2-40B4-BE49-F238E27FC236}">
                  <a16:creationId xmlns:a16="http://schemas.microsoft.com/office/drawing/2014/main" id="{F8337F1E-C51B-5F46-B899-BD3A4F3184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ADF0A915-CF1D-DC46-B1FD-0525A5C0042B}"/>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374FC6A2-ED93-C446-B0CF-776EC59A40C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3 Reasons We’re Not in a Housing Bubble</a:t>
              </a:r>
            </a:p>
          </p:txBody>
        </p:sp>
      </p:grpSp>
    </p:spTree>
    <p:extLst>
      <p:ext uri="{BB962C8B-B14F-4D97-AF65-F5344CB8AC3E}">
        <p14:creationId xmlns:p14="http://schemas.microsoft.com/office/powerpoint/2010/main" val="335005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3AE8AF3-5403-7445-952D-9A5AD64B0F8E}"/>
              </a:ext>
            </a:extLst>
          </p:cNvPr>
          <p:cNvSpPr txBox="1"/>
          <p:nvPr/>
        </p:nvSpPr>
        <p:spPr>
          <a:xfrm>
            <a:off x="457201" y="630257"/>
            <a:ext cx="6857999" cy="8894743"/>
          </a:xfrm>
          <a:prstGeom prst="rect">
            <a:avLst/>
          </a:prstGeom>
        </p:spPr>
        <p:txBody>
          <a:bodyPr vert="horz" wrap="square" lIns="0" tIns="0" rIns="0" bIns="0" rtlCol="0">
            <a:spAutoFit/>
          </a:bodyPr>
          <a:lstStyle/>
          <a:p>
            <a:pPr>
              <a:spcBef>
                <a:spcPts val="900"/>
              </a:spcBef>
            </a:pPr>
            <a:r>
              <a:rPr lang="en-US" sz="1400" dirty="0"/>
              <a:t>In the current real estate market, demand is real, not fabricated. Millennials, the largest generation in the country, have come of age to marry and have children, which are two major drivers for homeownership. The health crisis is also challenging every household to redefine the meaning of “home” and re-evaluate whether their current home meets that new definition. This desire to own, coupled with historically low mortgage rates, makes purchasing a home today a strong, sound financial decision. Therefore, today’s demand is very real. Remember, if supply is low and demand is high, prices </a:t>
            </a:r>
            <a:r>
              <a:rPr lang="en-US" sz="1400" b="1" dirty="0"/>
              <a:t>naturally increase</a:t>
            </a:r>
            <a:r>
              <a:rPr lang="en-US" sz="1400" dirty="0"/>
              <a:t>.</a:t>
            </a:r>
          </a:p>
          <a:p>
            <a:pPr lvl="0">
              <a:spcBef>
                <a:spcPts val="900"/>
              </a:spcBef>
            </a:pPr>
            <a:r>
              <a:rPr lang="en-US" sz="1400" b="1" dirty="0">
                <a:solidFill>
                  <a:srgbClr val="00AEEF"/>
                </a:solidFill>
              </a:rPr>
              <a:t>3. This time, households have plenty of equity.</a:t>
            </a:r>
            <a:endParaRPr lang="en-US" sz="1400" dirty="0">
              <a:solidFill>
                <a:srgbClr val="00AEEF"/>
              </a:solidFill>
            </a:endParaRPr>
          </a:p>
          <a:p>
            <a:pPr>
              <a:spcBef>
                <a:spcPts val="900"/>
              </a:spcBef>
            </a:pPr>
            <a:r>
              <a:rPr lang="en-US" sz="1400" dirty="0"/>
              <a:t>Again, during the housing boom, it wasn’t just purchasers who got caught up in the frenzy. Existing homeowners started using their homes like ATM machines. There was a wave of cash-out refinances, which enabled homeowners to leverage the equity in their homes. From 2005 through 2007, Americans pulled out $824 billion dollars in equity. That left many homeowners with little or no equity in their homes at a critical time. As prices began to drop, some homeowners found themselves in a negative equity situation where the mortgage was higher than the value of their home. Many defaulted on their payments, which led to an avalanche</a:t>
            </a:r>
            <a:br>
              <a:rPr lang="en-US" sz="1400" dirty="0"/>
            </a:br>
            <a:r>
              <a:rPr lang="en-US" sz="1400" dirty="0"/>
              <a:t>of foreclosures.</a:t>
            </a:r>
          </a:p>
          <a:p>
            <a:pPr>
              <a:spcBef>
                <a:spcPts val="900"/>
              </a:spcBef>
            </a:pPr>
            <a:r>
              <a:rPr lang="en-US" sz="1400" dirty="0"/>
              <a:t>Today, the banks and the American people have shown they learned a valuable lesson from the housing crisis a little over a decade ago. Cash-out refinance volume over the last three years was less than a third of what it was compared to the 3 years leading up to the crash.</a:t>
            </a:r>
          </a:p>
          <a:p>
            <a:pPr>
              <a:spcBef>
                <a:spcPts val="900"/>
              </a:spcBef>
            </a:pPr>
            <a:r>
              <a:rPr lang="en-US" sz="1400" dirty="0"/>
              <a:t>This approach has created levels of equity never seen before. According to </a:t>
            </a:r>
            <a:r>
              <a:rPr lang="en-US" sz="1400" i="1" dirty="0"/>
              <a:t>Census Bureau</a:t>
            </a:r>
            <a:r>
              <a:rPr lang="en-US" sz="1400" dirty="0"/>
              <a:t> data, over </a:t>
            </a:r>
            <a:r>
              <a:rPr lang="en-US" sz="1400" b="1" dirty="0"/>
              <a:t>38% of owner-occupied housing units are owned ‘free and clear’</a:t>
            </a:r>
            <a:r>
              <a:rPr lang="en-US" sz="1400" dirty="0"/>
              <a:t> (without any mortgage). Also, </a:t>
            </a:r>
            <a:r>
              <a:rPr lang="en-US" sz="1400" i="1" dirty="0"/>
              <a:t>ATTOM Data Solutions</a:t>
            </a:r>
            <a:r>
              <a:rPr lang="en-US" sz="1400" dirty="0"/>
              <a:t> just released their fourth quarter </a:t>
            </a:r>
            <a:r>
              <a:rPr lang="en-US" sz="1400" i="1" dirty="0"/>
              <a:t>2020 U.S. Home Equity Report,</a:t>
            </a:r>
            <a:r>
              <a:rPr lang="en-US" sz="1400" dirty="0"/>
              <a:t> which reveals:</a:t>
            </a:r>
          </a:p>
          <a:p>
            <a:pPr lvl="1">
              <a:spcBef>
                <a:spcPts val="900"/>
              </a:spcBef>
            </a:pPr>
            <a:r>
              <a:rPr lang="en-US" sz="1400" b="1" i="1" dirty="0"/>
              <a:t>“17.8 million residential properties in the United States were considered equity-rich,</a:t>
            </a:r>
            <a:r>
              <a:rPr lang="en-US" sz="1400" i="1" dirty="0"/>
              <a:t> meaning that the combined estimated amount of loans secured by those properties was 50 percent or less of their estimated market value…The count of equity-rich properties in the fourth quarter of 2020 represented 30.2 percent, or about one in three, of the 59 million mortgaged homes in the United States.”</a:t>
            </a:r>
            <a:endParaRPr lang="en-US" sz="1400" dirty="0"/>
          </a:p>
          <a:p>
            <a:pPr>
              <a:spcBef>
                <a:spcPts val="900"/>
              </a:spcBef>
            </a:pPr>
            <a:r>
              <a:rPr lang="en-US" sz="1400" dirty="0"/>
              <a:t>If we combine the 38% of homes that are owned free and clear with the 18.7% of all homes that have at least 50% equity (30.2% of the remaining 62% with a mortgage), we realize that </a:t>
            </a:r>
            <a:r>
              <a:rPr lang="en-US" sz="1400" b="1" dirty="0"/>
              <a:t>56.7% of all homes in this country have a minimum of 50% equity. </a:t>
            </a:r>
            <a:r>
              <a:rPr lang="en-US" sz="1400" dirty="0"/>
              <a:t>That’s significantly better than the equity situation in 2008.</a:t>
            </a:r>
            <a:endParaRPr lang="en-US" sz="1400" i="1" dirty="0">
              <a:cs typeface="Calibri" panose="020F0502020204030204" pitchFamily="34" charset="0"/>
            </a:endParaRPr>
          </a:p>
          <a:p>
            <a:pPr lvl="0" fontAlgn="base">
              <a:spcBef>
                <a:spcPts val="900"/>
              </a:spcBef>
              <a:defRPr/>
            </a:pPr>
            <a:r>
              <a:rPr lang="en-US" sz="1400" b="1" dirty="0">
                <a:solidFill>
                  <a:srgbClr val="00AEEF"/>
                </a:solidFill>
                <a:cs typeface="Calibri" panose="020F0502020204030204" pitchFamily="34" charset="0"/>
              </a:rPr>
              <a:t>Bottom Line</a:t>
            </a:r>
            <a:endParaRPr lang="en-US" sz="1400" dirty="0"/>
          </a:p>
          <a:p>
            <a:pPr>
              <a:spcBef>
                <a:spcPts val="900"/>
              </a:spcBef>
            </a:pPr>
            <a:r>
              <a:rPr lang="en-US" sz="1400" dirty="0"/>
              <a:t>This time, housing supply is at a historic low. Demand is real and rightly motivated. Even if prices were to drop, homeowners have enough equity to be able to weather a dip in home values. </a:t>
            </a:r>
            <a:r>
              <a:rPr lang="en-US" sz="1400" b="1" dirty="0"/>
              <a:t>This is nothing like 2008</a:t>
            </a:r>
            <a:r>
              <a:rPr lang="en-US" sz="1400" dirty="0"/>
              <a:t>. In fact, it’s the exact opposite.</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8</a:t>
            </a:r>
          </a:p>
        </p:txBody>
      </p:sp>
    </p:spTree>
    <p:extLst>
      <p:ext uri="{BB962C8B-B14F-4D97-AF65-F5344CB8AC3E}">
        <p14:creationId xmlns:p14="http://schemas.microsoft.com/office/powerpoint/2010/main" val="13380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preparing food&#10;&#10;Description automatically generated with low confidence">
            <a:extLst>
              <a:ext uri="{FF2B5EF4-FFF2-40B4-BE49-F238E27FC236}">
                <a16:creationId xmlns:a16="http://schemas.microsoft.com/office/drawing/2014/main" id="{584BBB60-412B-264B-8D3C-191FFE16FF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772400" cy="3809999"/>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47932" y="4114800"/>
            <a:ext cx="6867267" cy="5432256"/>
          </a:xfrm>
          <a:prstGeom prst="rect">
            <a:avLst/>
          </a:prstGeom>
        </p:spPr>
        <p:txBody>
          <a:bodyPr vert="horz" wrap="square" lIns="0" tIns="0" rIns="0" bIns="0" rtlCol="0">
            <a:spAutoFit/>
          </a:bodyPr>
          <a:lstStyle/>
          <a:p>
            <a:pPr fontAlgn="base">
              <a:spcBef>
                <a:spcPts val="900"/>
              </a:spcBef>
            </a:pPr>
            <a:r>
              <a:rPr lang="en-US" sz="1400" dirty="0"/>
              <a:t>Housing inventory is at an all-time low. </a:t>
            </a:r>
            <a:r>
              <a:rPr lang="en-US" sz="1400" b="1" dirty="0"/>
              <a:t>There are 25.7% fewer homes for sale today than there were this time last year, </a:t>
            </a:r>
            <a:r>
              <a:rPr lang="en-US" sz="1400" dirty="0"/>
              <a:t>and buyer demand is very strong. </a:t>
            </a:r>
            <a:r>
              <a:rPr lang="en-US" sz="1400" i="1" dirty="0"/>
              <a:t>The Pending Home Sales Index (PHSI) </a:t>
            </a:r>
            <a:r>
              <a:rPr lang="en-US" sz="1400" dirty="0"/>
              <a:t>by the </a:t>
            </a:r>
            <a:r>
              <a:rPr lang="en-US" sz="1400" i="1" dirty="0"/>
              <a:t>National Association of Realtors </a:t>
            </a:r>
            <a:r>
              <a:rPr lang="en-US" sz="1400" dirty="0"/>
              <a:t>(NAR) reports:</a:t>
            </a:r>
          </a:p>
          <a:p>
            <a:pPr marL="466725" fontAlgn="base">
              <a:spcBef>
                <a:spcPts val="900"/>
              </a:spcBef>
            </a:pPr>
            <a:r>
              <a:rPr lang="en-US" sz="1400" i="1" dirty="0"/>
              <a:t>“Year-over-year, contract signings rose 13.0%.”</a:t>
            </a:r>
          </a:p>
          <a:p>
            <a:pPr fontAlgn="base">
              <a:spcBef>
                <a:spcPts val="900"/>
              </a:spcBef>
            </a:pPr>
            <a:r>
              <a:rPr lang="en-US" sz="1400" dirty="0"/>
              <a:t>As we’ve established, whenever there's a shortage in supply of an item that’s in high demand, the price of that item increases. That’s exactly what’s happening in the real estate market right now. The</a:t>
            </a:r>
            <a:r>
              <a:rPr lang="en-US" sz="1400" i="1" dirty="0"/>
              <a:t> Home Price Index </a:t>
            </a:r>
            <a:r>
              <a:rPr lang="en-US" sz="1400" dirty="0"/>
              <a:t>from </a:t>
            </a:r>
            <a:r>
              <a:rPr lang="en-US" sz="1400" i="1" dirty="0"/>
              <a:t>CoreLogic</a:t>
            </a:r>
            <a:r>
              <a:rPr lang="en-US" sz="1400" dirty="0"/>
              <a:t> reports that home prices </a:t>
            </a:r>
            <a:r>
              <a:rPr lang="en-US" sz="1400" b="1" dirty="0"/>
              <a:t>increased by 10% over the past year. </a:t>
            </a:r>
            <a:r>
              <a:rPr lang="en-US" sz="1400" i="1" dirty="0"/>
              <a:t>CoreLogic</a:t>
            </a:r>
            <a:r>
              <a:rPr lang="en-US" sz="1400" dirty="0"/>
              <a:t> also forecasts a </a:t>
            </a:r>
            <a:r>
              <a:rPr lang="en-US" sz="1400" b="1" dirty="0"/>
              <a:t>3.3% home price increase on a year-over-year basis by the end of 2021</a:t>
            </a:r>
            <a:r>
              <a:rPr lang="en-US" sz="1400" dirty="0"/>
              <a:t>, and that’s on the low end of most expert forecasts, so they may rise</a:t>
            </a:r>
            <a:br>
              <a:rPr lang="en-US" sz="1400" dirty="0"/>
            </a:br>
            <a:r>
              <a:rPr lang="en-US" sz="1400" dirty="0"/>
              <a:t>even higher.</a:t>
            </a:r>
          </a:p>
          <a:p>
            <a:pPr fontAlgn="base">
              <a:spcBef>
                <a:spcPts val="900"/>
              </a:spcBef>
            </a:pPr>
            <a:r>
              <a:rPr lang="en-US" sz="1400" dirty="0"/>
              <a:t>This is great news if you’re planning to sell your house. On the other hand, as either a first-time or repeat buyer, this may instead seem like troubling news. However, purchasers should realize that the </a:t>
            </a:r>
            <a:r>
              <a:rPr lang="en-US" sz="1400" b="1" dirty="0"/>
              <a:t>price</a:t>
            </a:r>
            <a:r>
              <a:rPr lang="en-US" sz="1400" dirty="0"/>
              <a:t> of a house is not as important as the </a:t>
            </a:r>
            <a:r>
              <a:rPr lang="en-US" sz="1400" b="1" dirty="0"/>
              <a:t>cost.</a:t>
            </a:r>
            <a:r>
              <a:rPr lang="en-US" sz="1400" dirty="0"/>
              <a:t> Let’s break it down.</a:t>
            </a:r>
          </a:p>
          <a:p>
            <a:pPr fontAlgn="base">
              <a:spcBef>
                <a:spcPts val="900"/>
              </a:spcBef>
            </a:pPr>
            <a:r>
              <a:rPr lang="en-US" sz="1400" dirty="0"/>
              <a:t>There are several factors that influence the cost of a home. The two major ones are the </a:t>
            </a:r>
            <a:r>
              <a:rPr lang="en-US" sz="1400" b="1" dirty="0"/>
              <a:t>price of the home</a:t>
            </a:r>
            <a:r>
              <a:rPr lang="en-US" sz="1400" dirty="0"/>
              <a:t> and the </a:t>
            </a:r>
            <a:r>
              <a:rPr lang="en-US" sz="1400" b="1" dirty="0"/>
              <a:t>interest rate</a:t>
            </a:r>
            <a:r>
              <a:rPr lang="en-US" sz="1400" dirty="0"/>
              <a:t> at which a buyer can borrow the funds necessary to purchase the home.</a:t>
            </a:r>
          </a:p>
          <a:p>
            <a:pPr fontAlgn="base">
              <a:spcBef>
                <a:spcPts val="900"/>
              </a:spcBef>
            </a:pPr>
            <a:r>
              <a:rPr lang="en-US" sz="1400" dirty="0"/>
              <a:t>According to </a:t>
            </a:r>
            <a:r>
              <a:rPr lang="en-US" sz="1400" i="1" dirty="0"/>
              <a:t>Freddie Mac,</a:t>
            </a:r>
            <a:r>
              <a:rPr lang="en-US" sz="1400" dirty="0"/>
              <a:t> the average interest rate for a 30-year fixed-rate mortgage in January 2020 was 3.62%. The rate for January 2021 was 2.73%. Let’s use an example to see how that difference impacts the true cost of a home.</a:t>
            </a:r>
          </a:p>
          <a:p>
            <a:pPr fontAlgn="base">
              <a:spcBef>
                <a:spcPts val="900"/>
              </a:spcBef>
            </a:pPr>
            <a:r>
              <a:rPr lang="en-US" sz="1400" dirty="0"/>
              <a:t>Assume you purchased a home in January of 2020 and took out a $350,000 mortgage. To buy that same home in January of 2021, applying last year’s appreciation of 10%, you would have needed to take out a mortgage of $385,000.</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9</a:t>
            </a:r>
          </a:p>
        </p:txBody>
      </p:sp>
      <p:grpSp>
        <p:nvGrpSpPr>
          <p:cNvPr id="8" name="Group 7">
            <a:extLst>
              <a:ext uri="{FF2B5EF4-FFF2-40B4-BE49-F238E27FC236}">
                <a16:creationId xmlns:a16="http://schemas.microsoft.com/office/drawing/2014/main" id="{5D4ADE8A-7B48-5A4F-970E-1FE36B1EBE61}"/>
              </a:ext>
            </a:extLst>
          </p:cNvPr>
          <p:cNvGrpSpPr/>
          <p:nvPr/>
        </p:nvGrpSpPr>
        <p:grpSpPr>
          <a:xfrm>
            <a:off x="227345" y="2667000"/>
            <a:ext cx="7495510" cy="941832"/>
            <a:chOff x="228600" y="2895600"/>
            <a:chExt cx="7495510" cy="941832"/>
          </a:xfrm>
        </p:grpSpPr>
        <p:sp>
          <p:nvSpPr>
            <p:cNvPr id="10" name="object 5">
              <a:extLst>
                <a:ext uri="{FF2B5EF4-FFF2-40B4-BE49-F238E27FC236}">
                  <a16:creationId xmlns:a16="http://schemas.microsoft.com/office/drawing/2014/main" id="{9DB97E2E-9F0B-DD48-A1DB-CC85F5A6FE95}"/>
                </a:ext>
              </a:extLst>
            </p:cNvPr>
            <p:cNvSpPr/>
            <p:nvPr/>
          </p:nvSpPr>
          <p:spPr>
            <a:xfrm>
              <a:off x="228600" y="2895600"/>
              <a:ext cx="7315200" cy="941832"/>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solidFill>
                  <a:schemeClr val="bg1"/>
                </a:solidFill>
              </a:endParaRPr>
            </a:p>
          </p:txBody>
        </p:sp>
        <p:sp>
          <p:nvSpPr>
            <p:cNvPr id="11" name="object 6">
              <a:extLst>
                <a:ext uri="{FF2B5EF4-FFF2-40B4-BE49-F238E27FC236}">
                  <a16:creationId xmlns:a16="http://schemas.microsoft.com/office/drawing/2014/main" id="{AE671612-1154-E145-AD33-75E65A27BF30}"/>
                </a:ext>
              </a:extLst>
            </p:cNvPr>
            <p:cNvSpPr/>
            <p:nvPr/>
          </p:nvSpPr>
          <p:spPr>
            <a:xfrm>
              <a:off x="457200" y="37084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schemeClr val="bg1"/>
                </a:solidFill>
              </a:endParaRPr>
            </a:p>
          </p:txBody>
        </p:sp>
        <p:sp>
          <p:nvSpPr>
            <p:cNvPr id="12" name="object 7">
              <a:extLst>
                <a:ext uri="{FF2B5EF4-FFF2-40B4-BE49-F238E27FC236}">
                  <a16:creationId xmlns:a16="http://schemas.microsoft.com/office/drawing/2014/main" id="{A9C56E75-F0DB-484D-BB3B-DFDBCB6DECEA}"/>
                </a:ext>
              </a:extLst>
            </p:cNvPr>
            <p:cNvSpPr txBox="1">
              <a:spLocks/>
            </p:cNvSpPr>
            <p:nvPr/>
          </p:nvSpPr>
          <p:spPr>
            <a:xfrm>
              <a:off x="463550" y="3042713"/>
              <a:ext cx="7260560" cy="703911"/>
            </a:xfrm>
            <a:prstGeom prst="rect">
              <a:avLst/>
            </a:prstGeom>
          </p:spPr>
          <p:txBody>
            <a:bodyPr vert="horz" wrap="square" lIns="0" tIns="12700" rIns="0" bIns="0" rtlCol="0">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9144">
                <a:lnSpc>
                  <a:spcPts val="2600"/>
                </a:lnSpc>
                <a:spcBef>
                  <a:spcPts val="100"/>
                </a:spcBef>
                <a:tabLst>
                  <a:tab pos="7104380" algn="l"/>
                </a:tabLst>
              </a:pPr>
              <a:r>
                <a:rPr lang="en-US" sz="2800" b="1" kern="0" dirty="0">
                  <a:solidFill>
                    <a:schemeClr val="bg1"/>
                  </a:solidFill>
                </a:rPr>
                <a:t>Why the Cost of a Home Is More Critical</a:t>
              </a:r>
            </a:p>
            <a:p>
              <a:pPr marL="9144">
                <a:lnSpc>
                  <a:spcPts val="2600"/>
                </a:lnSpc>
                <a:spcBef>
                  <a:spcPts val="100"/>
                </a:spcBef>
                <a:tabLst>
                  <a:tab pos="7104380" algn="l"/>
                </a:tabLst>
              </a:pPr>
              <a:r>
                <a:rPr lang="en-US" sz="2800" b="1" kern="0" dirty="0">
                  <a:solidFill>
                    <a:schemeClr val="bg1"/>
                  </a:solidFill>
                </a:rPr>
                <a:t>Than the Price</a:t>
              </a:r>
              <a:endParaRPr lang="en-US" sz="2800" b="1" kern="0" dirty="0">
                <a:solidFill>
                  <a:srgbClr val="FF0000"/>
                </a:solidFill>
              </a:endParaRPr>
            </a:p>
          </p:txBody>
        </p:sp>
      </p:grpSp>
    </p:spTree>
    <p:extLst>
      <p:ext uri="{BB962C8B-B14F-4D97-AF65-F5344CB8AC3E}">
        <p14:creationId xmlns:p14="http://schemas.microsoft.com/office/powerpoint/2010/main" val="1992157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24435</TotalTime>
  <Words>4919</Words>
  <Application>Microsoft Office PowerPoint</Application>
  <PresentationFormat>Custom</PresentationFormat>
  <Paragraphs>260</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Myriad Pro</vt:lpstr>
      <vt:lpstr>Office Theme</vt:lpstr>
      <vt:lpstr>1_Office Theme</vt:lpstr>
      <vt:lpstr>BUYING A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Jeymy</dc:creator>
  <cp:lastModifiedBy>Karyn Murphy</cp:lastModifiedBy>
  <cp:revision>1062</cp:revision>
  <cp:lastPrinted>2020-02-29T21:20:23Z</cp:lastPrinted>
  <dcterms:created xsi:type="dcterms:W3CDTF">2019-05-30T18:01:50Z</dcterms:created>
  <dcterms:modified xsi:type="dcterms:W3CDTF">2021-03-08T22:23:06Z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2019-05-30T00:00:00Z</vt:filetime>
  </property>
  <property fmtid="{D5CDD505-2E9C-101B-9397-08002B2CF9AE}" pid="3" name="LastSaved">
    <vt:filetime>2019-05-30T00:00:00Z</vt:filetime>
  </property>
</Properties>
</file>